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417" r:id="rId5"/>
    <p:sldId id="286" r:id="rId6"/>
    <p:sldId id="419" r:id="rId7"/>
    <p:sldId id="418" r:id="rId8"/>
    <p:sldId id="401" r:id="rId9"/>
    <p:sldId id="354" r:id="rId10"/>
    <p:sldId id="355" r:id="rId11"/>
    <p:sldId id="356" r:id="rId12"/>
    <p:sldId id="416" r:id="rId13"/>
    <p:sldId id="334" r:id="rId14"/>
    <p:sldId id="332" r:id="rId15"/>
    <p:sldId id="429" r:id="rId16"/>
    <p:sldId id="318" r:id="rId17"/>
    <p:sldId id="347" r:id="rId18"/>
    <p:sldId id="345" r:id="rId19"/>
    <p:sldId id="365" r:id="rId20"/>
    <p:sldId id="433" r:id="rId21"/>
    <p:sldId id="369" r:id="rId22"/>
    <p:sldId id="420" r:id="rId23"/>
    <p:sldId id="423" r:id="rId24"/>
    <p:sldId id="336" r:id="rId25"/>
    <p:sldId id="434" r:id="rId26"/>
    <p:sldId id="435" r:id="rId27"/>
    <p:sldId id="421" r:id="rId28"/>
    <p:sldId id="425" r:id="rId29"/>
    <p:sldId id="436" r:id="rId30"/>
    <p:sldId id="405" r:id="rId31"/>
    <p:sldId id="340" r:id="rId32"/>
    <p:sldId id="426" r:id="rId33"/>
    <p:sldId id="2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8DD98E-5AF8-C74D-3C1B-C0C4E03DCD5A}" name="WEINTRAUB Dana (REA)" initials="WD(" userId="S::Dana.WEINTRAUB@ec.europa.eu::0baa7c8e-2cae-4df0-936c-ae0ab99abb07" providerId="AD"/>
  <p188:author id="{DF37549B-EFCF-043A-D3DD-73F472C15F7B}" name="BITSAKIS Michaela (REA)" initials="BM(" userId="BITSAKIS Michaela (REA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34EA2"/>
    <a:srgbClr val="0356B1"/>
    <a:srgbClr val="931680"/>
    <a:srgbClr val="9BD4F0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272" y="6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partner-search" TargetMode="External"/><Relationship Id="rId7" Type="http://schemas.openxmlformats.org/officeDocument/2006/relationships/hyperlink" Target="https://ec.europa.eu/info/funding-tenders/opportunities/portal/screen/how-to-participate/participant-register" TargetMode="External"/><Relationship Id="rId2" Type="http://schemas.openxmlformats.org/officeDocument/2006/relationships/hyperlink" Target="https://ec.europa.eu/info/funding-tenders/opportunities/portal/screen/how-to-participate/reference-documents;programCode=HORIZON" TargetMode="External"/><Relationship Id="rId1" Type="http://schemas.openxmlformats.org/officeDocument/2006/relationships/hyperlink" Target="https://ec.europa.eu/info/funding-tenders/opportunities/portal/screen/home" TargetMode="External"/><Relationship Id="rId6" Type="http://schemas.openxmlformats.org/officeDocument/2006/relationships/hyperlink" Target="https://ec.europa.eu/info/funding-tenders/opportunities/portal/screen/opportunities/projects-results;programCode=HORIZON" TargetMode="External"/><Relationship Id="rId5" Type="http://schemas.openxmlformats.org/officeDocument/2006/relationships/hyperlink" Target="https://webgate.ec.europa.eu/funding-tenders-opportunities/display/IT/IT+How+to" TargetMode="External"/><Relationship Id="rId4" Type="http://schemas.openxmlformats.org/officeDocument/2006/relationships/hyperlink" Target="https://webgate.ec.europa.eu/funding-tenders-opportunities/display/OM/Online+Manual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partner-search" TargetMode="External"/><Relationship Id="rId7" Type="http://schemas.openxmlformats.org/officeDocument/2006/relationships/hyperlink" Target="https://ec.europa.eu/info/funding-tenders/opportunities/portal/screen/how-to-participate/participant-register" TargetMode="External"/><Relationship Id="rId2" Type="http://schemas.openxmlformats.org/officeDocument/2006/relationships/hyperlink" Target="https://ec.europa.eu/info/funding-tenders/opportunities/portal/screen/how-to-participate/reference-documents;programCode=HORIZON" TargetMode="External"/><Relationship Id="rId1" Type="http://schemas.openxmlformats.org/officeDocument/2006/relationships/hyperlink" Target="https://ec.europa.eu/info/funding-tenders/opportunities/portal/screen/home" TargetMode="External"/><Relationship Id="rId6" Type="http://schemas.openxmlformats.org/officeDocument/2006/relationships/hyperlink" Target="https://ec.europa.eu/info/funding-tenders/opportunities/portal/screen/opportunities/projects-results;programCode=HORIZON" TargetMode="External"/><Relationship Id="rId5" Type="http://schemas.openxmlformats.org/officeDocument/2006/relationships/hyperlink" Target="https://webgate.ec.europa.eu/funding-tenders-opportunities/display/IT/IT+How+to" TargetMode="External"/><Relationship Id="rId4" Type="http://schemas.openxmlformats.org/officeDocument/2006/relationships/hyperlink" Target="https://webgate.ec.europa.eu/funding-tenders-opportunities/display/OM/Online+Manua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76074-42AD-41FD-B5C4-63D488F382A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F6D3B5C6-362C-4F02-B709-827A4352D5AF}">
      <dgm:prSet phldrT="[Text]"/>
      <dgm:spPr/>
      <dgm:t>
        <a:bodyPr/>
        <a:lstStyle/>
        <a:p>
          <a:r>
            <a:rPr lang="en-US" altLang="en-US" b="0" dirty="0">
              <a:latin typeface="+mj-lt"/>
            </a:rPr>
            <a:t>Meet the consortium</a:t>
          </a:r>
          <a:endParaRPr lang="en-IE" dirty="0"/>
        </a:p>
      </dgm:t>
    </dgm:pt>
    <dgm:pt modelId="{0600B6F5-EE1F-4135-A79E-6D62FE512613}" type="parTrans" cxnId="{F9FDE03A-567D-44A1-80FE-E0DF3D7E3A7B}">
      <dgm:prSet/>
      <dgm:spPr/>
      <dgm:t>
        <a:bodyPr/>
        <a:lstStyle/>
        <a:p>
          <a:endParaRPr lang="en-IE"/>
        </a:p>
      </dgm:t>
    </dgm:pt>
    <dgm:pt modelId="{CF062B8A-EDCF-480C-A197-F6A021101779}" type="sibTrans" cxnId="{F9FDE03A-567D-44A1-80FE-E0DF3D7E3A7B}">
      <dgm:prSet/>
      <dgm:spPr/>
      <dgm:t>
        <a:bodyPr/>
        <a:lstStyle/>
        <a:p>
          <a:endParaRPr lang="en-IE"/>
        </a:p>
      </dgm:t>
    </dgm:pt>
    <dgm:pt modelId="{80EAED03-E52B-48B5-8ABE-196F8F3A3F8E}">
      <dgm:prSet phldrT="[Text]"/>
      <dgm:spPr/>
      <dgm:t>
        <a:bodyPr/>
        <a:lstStyle/>
        <a:p>
          <a:r>
            <a:rPr lang="en-US" altLang="en-US" b="0" dirty="0">
              <a:latin typeface="+mj-lt"/>
            </a:rPr>
            <a:t>Assess the recruitment process (and the eligibility of fellows)</a:t>
          </a:r>
          <a:endParaRPr lang="en-US" noProof="0" dirty="0"/>
        </a:p>
      </dgm:t>
    </dgm:pt>
    <dgm:pt modelId="{A1737D05-4451-4AC2-84EC-466B6229A5D3}" type="parTrans" cxnId="{005AC8DF-FBBD-4A5A-B800-645CC4477A78}">
      <dgm:prSet/>
      <dgm:spPr/>
      <dgm:t>
        <a:bodyPr/>
        <a:lstStyle/>
        <a:p>
          <a:endParaRPr lang="en-IE"/>
        </a:p>
      </dgm:t>
    </dgm:pt>
    <dgm:pt modelId="{1EAF6E62-0BEB-486C-9F70-E09ACE9B202D}" type="sibTrans" cxnId="{005AC8DF-FBBD-4A5A-B800-645CC4477A78}">
      <dgm:prSet/>
      <dgm:spPr/>
      <dgm:t>
        <a:bodyPr/>
        <a:lstStyle/>
        <a:p>
          <a:endParaRPr lang="en-IE"/>
        </a:p>
      </dgm:t>
    </dgm:pt>
    <dgm:pt modelId="{1087574B-03D9-4AAB-A6BE-B9D4D6318AAF}">
      <dgm:prSet phldrT="[Text]"/>
      <dgm:spPr/>
      <dgm:t>
        <a:bodyPr/>
        <a:lstStyle/>
        <a:p>
          <a:r>
            <a:rPr lang="en-GB" altLang="en-US" b="0" i="0" dirty="0">
              <a:solidFill>
                <a:srgbClr val="034EA2"/>
              </a:solidFill>
              <a:latin typeface="+mj-lt"/>
            </a:rPr>
            <a:t>Monitor &amp; assess the project’s progress</a:t>
          </a:r>
          <a:endParaRPr lang="en-IE" i="0" dirty="0">
            <a:solidFill>
              <a:srgbClr val="034EA2"/>
            </a:solidFill>
            <a:latin typeface="+mj-lt"/>
          </a:endParaRPr>
        </a:p>
      </dgm:t>
    </dgm:pt>
    <dgm:pt modelId="{E79D7174-31EB-459C-9A77-DAB4722617A6}" type="parTrans" cxnId="{ED5F3D97-6E93-4F1F-90FA-2559ACA3F8AC}">
      <dgm:prSet/>
      <dgm:spPr/>
      <dgm:t>
        <a:bodyPr/>
        <a:lstStyle/>
        <a:p>
          <a:endParaRPr lang="en-IE"/>
        </a:p>
      </dgm:t>
    </dgm:pt>
    <dgm:pt modelId="{E29FCAFB-583F-41F2-9995-AC2AD1768BAF}" type="sibTrans" cxnId="{ED5F3D97-6E93-4F1F-90FA-2559ACA3F8AC}">
      <dgm:prSet/>
      <dgm:spPr/>
      <dgm:t>
        <a:bodyPr/>
        <a:lstStyle/>
        <a:p>
          <a:endParaRPr lang="en-IE"/>
        </a:p>
      </dgm:t>
    </dgm:pt>
    <dgm:pt modelId="{A2C6580E-9C51-486F-AB47-B7EBDEF6DDB4}">
      <dgm:prSet phldrT="[Text]" custT="1"/>
      <dgm:spPr/>
      <dgm:t>
        <a:bodyPr/>
        <a:lstStyle/>
        <a:p>
          <a:r>
            <a:rPr lang="en-US" sz="1700" noProof="0" dirty="0">
              <a:solidFill>
                <a:srgbClr val="034EA2"/>
              </a:solidFill>
            </a:rPr>
            <a:t>Discuss and agree on potential amendment(s)</a:t>
          </a:r>
        </a:p>
      </dgm:t>
    </dgm:pt>
    <dgm:pt modelId="{4824CABD-9E69-40A9-A7A3-6457289FB81F}" type="parTrans" cxnId="{E9D0A7D1-AF11-4DD2-97CD-2E42B6BF9178}">
      <dgm:prSet/>
      <dgm:spPr/>
      <dgm:t>
        <a:bodyPr/>
        <a:lstStyle/>
        <a:p>
          <a:endParaRPr lang="en-IE"/>
        </a:p>
      </dgm:t>
    </dgm:pt>
    <dgm:pt modelId="{3640E975-A58F-4FAF-BD7E-7669D50621D8}" type="sibTrans" cxnId="{E9D0A7D1-AF11-4DD2-97CD-2E42B6BF9178}">
      <dgm:prSet/>
      <dgm:spPr/>
      <dgm:t>
        <a:bodyPr/>
        <a:lstStyle/>
        <a:p>
          <a:endParaRPr lang="en-IE"/>
        </a:p>
      </dgm:t>
    </dgm:pt>
    <dgm:pt modelId="{952D9B7E-84D7-4019-B216-1F4F109FED65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i="0" noProof="0" dirty="0">
              <a:solidFill>
                <a:srgbClr val="034EA2"/>
              </a:solidFill>
              <a:latin typeface="+mn-lt"/>
            </a:rPr>
            <a:t>Prepare the next steps (RP1 reporting)</a:t>
          </a:r>
        </a:p>
      </dgm:t>
    </dgm:pt>
    <dgm:pt modelId="{8430375C-99EF-4815-9A76-70BF14F0765D}" type="parTrans" cxnId="{8982E920-A731-4938-8E52-1010119CEB38}">
      <dgm:prSet/>
      <dgm:spPr/>
      <dgm:t>
        <a:bodyPr/>
        <a:lstStyle/>
        <a:p>
          <a:endParaRPr lang="en-IE"/>
        </a:p>
      </dgm:t>
    </dgm:pt>
    <dgm:pt modelId="{CD853E54-8285-45B2-8785-9354E04E822E}" type="sibTrans" cxnId="{8982E920-A731-4938-8E52-1010119CEB38}">
      <dgm:prSet/>
      <dgm:spPr/>
      <dgm:t>
        <a:bodyPr/>
        <a:lstStyle/>
        <a:p>
          <a:endParaRPr lang="en-IE"/>
        </a:p>
      </dgm:t>
    </dgm:pt>
    <dgm:pt modelId="{76B57353-68D2-4C14-9171-E2D61A988B40}" type="pres">
      <dgm:prSet presAssocID="{9BE76074-42AD-41FD-B5C4-63D488F382A7}" presName="Name0" presStyleCnt="0">
        <dgm:presLayoutVars>
          <dgm:dir/>
          <dgm:resizeHandles val="exact"/>
        </dgm:presLayoutVars>
      </dgm:prSet>
      <dgm:spPr/>
    </dgm:pt>
    <dgm:pt modelId="{8143E5B8-9C8E-41A9-9E02-4D2F6D9DAF3D}" type="pres">
      <dgm:prSet presAssocID="{9BE76074-42AD-41FD-B5C4-63D488F382A7}" presName="cycle" presStyleCnt="0"/>
      <dgm:spPr/>
    </dgm:pt>
    <dgm:pt modelId="{B27DF1FC-05B1-4C37-AC2E-282EAF8F2DB0}" type="pres">
      <dgm:prSet presAssocID="{F6D3B5C6-362C-4F02-B709-827A4352D5AF}" presName="nodeFirstNode" presStyleLbl="node1" presStyleIdx="0" presStyleCnt="5">
        <dgm:presLayoutVars>
          <dgm:bulletEnabled val="1"/>
        </dgm:presLayoutVars>
      </dgm:prSet>
      <dgm:spPr/>
    </dgm:pt>
    <dgm:pt modelId="{2518B78E-9641-4990-AD46-379E414F6340}" type="pres">
      <dgm:prSet presAssocID="{CF062B8A-EDCF-480C-A197-F6A021101779}" presName="sibTransFirstNode" presStyleLbl="bgShp" presStyleIdx="0" presStyleCnt="1"/>
      <dgm:spPr/>
    </dgm:pt>
    <dgm:pt modelId="{29FB86FC-0949-4D9C-9E98-F78B9B9C6DBC}" type="pres">
      <dgm:prSet presAssocID="{80EAED03-E52B-48B5-8ABE-196F8F3A3F8E}" presName="nodeFollowingNodes" presStyleLbl="node1" presStyleIdx="1" presStyleCnt="5" custRadScaleRad="117149" custRadScaleInc="-4190">
        <dgm:presLayoutVars>
          <dgm:bulletEnabled val="1"/>
        </dgm:presLayoutVars>
      </dgm:prSet>
      <dgm:spPr/>
    </dgm:pt>
    <dgm:pt modelId="{A65D942F-BD70-4EAD-AE39-0D503EA20A62}" type="pres">
      <dgm:prSet presAssocID="{1087574B-03D9-4AAB-A6BE-B9D4D6318AAF}" presName="nodeFollowingNodes" presStyleLbl="node1" presStyleIdx="2" presStyleCnt="5">
        <dgm:presLayoutVars>
          <dgm:bulletEnabled val="1"/>
        </dgm:presLayoutVars>
      </dgm:prSet>
      <dgm:spPr/>
    </dgm:pt>
    <dgm:pt modelId="{BCA62170-500D-47AE-898B-594BE08886E0}" type="pres">
      <dgm:prSet presAssocID="{A2C6580E-9C51-486F-AB47-B7EBDEF6DDB4}" presName="nodeFollowingNodes" presStyleLbl="node1" presStyleIdx="3" presStyleCnt="5">
        <dgm:presLayoutVars>
          <dgm:bulletEnabled val="1"/>
        </dgm:presLayoutVars>
      </dgm:prSet>
      <dgm:spPr/>
    </dgm:pt>
    <dgm:pt modelId="{D00AB570-8CD9-45B1-B870-356BBF738A1A}" type="pres">
      <dgm:prSet presAssocID="{952D9B7E-84D7-4019-B216-1F4F109FED65}" presName="nodeFollowingNodes" presStyleLbl="node1" presStyleIdx="4" presStyleCnt="5" custRadScaleRad="112792" custRadScaleInc="8034">
        <dgm:presLayoutVars>
          <dgm:bulletEnabled val="1"/>
        </dgm:presLayoutVars>
      </dgm:prSet>
      <dgm:spPr/>
    </dgm:pt>
  </dgm:ptLst>
  <dgm:cxnLst>
    <dgm:cxn modelId="{ED3B0900-4B83-4B72-BB57-A1EAA20ED828}" type="presOf" srcId="{952D9B7E-84D7-4019-B216-1F4F109FED65}" destId="{D00AB570-8CD9-45B1-B870-356BBF738A1A}" srcOrd="0" destOrd="0" presId="urn:microsoft.com/office/officeart/2005/8/layout/cycle3"/>
    <dgm:cxn modelId="{8982E920-A731-4938-8E52-1010119CEB38}" srcId="{9BE76074-42AD-41FD-B5C4-63D488F382A7}" destId="{952D9B7E-84D7-4019-B216-1F4F109FED65}" srcOrd="4" destOrd="0" parTransId="{8430375C-99EF-4815-9A76-70BF14F0765D}" sibTransId="{CD853E54-8285-45B2-8785-9354E04E822E}"/>
    <dgm:cxn modelId="{E33E8933-AE62-4DD0-8D5A-18AE01839D73}" type="presOf" srcId="{9BE76074-42AD-41FD-B5C4-63D488F382A7}" destId="{76B57353-68D2-4C14-9171-E2D61A988B40}" srcOrd="0" destOrd="0" presId="urn:microsoft.com/office/officeart/2005/8/layout/cycle3"/>
    <dgm:cxn modelId="{F9FDE03A-567D-44A1-80FE-E0DF3D7E3A7B}" srcId="{9BE76074-42AD-41FD-B5C4-63D488F382A7}" destId="{F6D3B5C6-362C-4F02-B709-827A4352D5AF}" srcOrd="0" destOrd="0" parTransId="{0600B6F5-EE1F-4135-A79E-6D62FE512613}" sibTransId="{CF062B8A-EDCF-480C-A197-F6A021101779}"/>
    <dgm:cxn modelId="{E1379942-87EA-4B3A-991A-75C3A2761593}" type="presOf" srcId="{1087574B-03D9-4AAB-A6BE-B9D4D6318AAF}" destId="{A65D942F-BD70-4EAD-AE39-0D503EA20A62}" srcOrd="0" destOrd="0" presId="urn:microsoft.com/office/officeart/2005/8/layout/cycle3"/>
    <dgm:cxn modelId="{ED5F3D97-6E93-4F1F-90FA-2559ACA3F8AC}" srcId="{9BE76074-42AD-41FD-B5C4-63D488F382A7}" destId="{1087574B-03D9-4AAB-A6BE-B9D4D6318AAF}" srcOrd="2" destOrd="0" parTransId="{E79D7174-31EB-459C-9A77-DAB4722617A6}" sibTransId="{E29FCAFB-583F-41F2-9995-AC2AD1768BAF}"/>
    <dgm:cxn modelId="{A0971FA9-592E-4642-8557-B6D620565333}" type="presOf" srcId="{CF062B8A-EDCF-480C-A197-F6A021101779}" destId="{2518B78E-9641-4990-AD46-379E414F6340}" srcOrd="0" destOrd="0" presId="urn:microsoft.com/office/officeart/2005/8/layout/cycle3"/>
    <dgm:cxn modelId="{D00C06C4-58AB-428F-BDEE-5C87193CE0B5}" type="presOf" srcId="{A2C6580E-9C51-486F-AB47-B7EBDEF6DDB4}" destId="{BCA62170-500D-47AE-898B-594BE08886E0}" srcOrd="0" destOrd="0" presId="urn:microsoft.com/office/officeart/2005/8/layout/cycle3"/>
    <dgm:cxn modelId="{66239EC8-65F4-4542-BB4B-173DB77A1F62}" type="presOf" srcId="{80EAED03-E52B-48B5-8ABE-196F8F3A3F8E}" destId="{29FB86FC-0949-4D9C-9E98-F78B9B9C6DBC}" srcOrd="0" destOrd="0" presId="urn:microsoft.com/office/officeart/2005/8/layout/cycle3"/>
    <dgm:cxn modelId="{E9D0A7D1-AF11-4DD2-97CD-2E42B6BF9178}" srcId="{9BE76074-42AD-41FD-B5C4-63D488F382A7}" destId="{A2C6580E-9C51-486F-AB47-B7EBDEF6DDB4}" srcOrd="3" destOrd="0" parTransId="{4824CABD-9E69-40A9-A7A3-6457289FB81F}" sibTransId="{3640E975-A58F-4FAF-BD7E-7669D50621D8}"/>
    <dgm:cxn modelId="{005AC8DF-FBBD-4A5A-B800-645CC4477A78}" srcId="{9BE76074-42AD-41FD-B5C4-63D488F382A7}" destId="{80EAED03-E52B-48B5-8ABE-196F8F3A3F8E}" srcOrd="1" destOrd="0" parTransId="{A1737D05-4451-4AC2-84EC-466B6229A5D3}" sibTransId="{1EAF6E62-0BEB-486C-9F70-E09ACE9B202D}"/>
    <dgm:cxn modelId="{94D6FDEE-0CDF-477E-924B-11D1E851AA30}" type="presOf" srcId="{F6D3B5C6-362C-4F02-B709-827A4352D5AF}" destId="{B27DF1FC-05B1-4C37-AC2E-282EAF8F2DB0}" srcOrd="0" destOrd="0" presId="urn:microsoft.com/office/officeart/2005/8/layout/cycle3"/>
    <dgm:cxn modelId="{862F77FF-837F-4306-AD4F-47D3BB01FB4A}" type="presParOf" srcId="{76B57353-68D2-4C14-9171-E2D61A988B40}" destId="{8143E5B8-9C8E-41A9-9E02-4D2F6D9DAF3D}" srcOrd="0" destOrd="0" presId="urn:microsoft.com/office/officeart/2005/8/layout/cycle3"/>
    <dgm:cxn modelId="{9A97CC9B-7C88-4031-A59E-45420539BEF3}" type="presParOf" srcId="{8143E5B8-9C8E-41A9-9E02-4D2F6D9DAF3D}" destId="{B27DF1FC-05B1-4C37-AC2E-282EAF8F2DB0}" srcOrd="0" destOrd="0" presId="urn:microsoft.com/office/officeart/2005/8/layout/cycle3"/>
    <dgm:cxn modelId="{52D9ACFE-576E-4BB1-AD9E-5E53C3A911A0}" type="presParOf" srcId="{8143E5B8-9C8E-41A9-9E02-4D2F6D9DAF3D}" destId="{2518B78E-9641-4990-AD46-379E414F6340}" srcOrd="1" destOrd="0" presId="urn:microsoft.com/office/officeart/2005/8/layout/cycle3"/>
    <dgm:cxn modelId="{A5A09090-75FC-48CC-8BE9-5950218A8C90}" type="presParOf" srcId="{8143E5B8-9C8E-41A9-9E02-4D2F6D9DAF3D}" destId="{29FB86FC-0949-4D9C-9E98-F78B9B9C6DBC}" srcOrd="2" destOrd="0" presId="urn:microsoft.com/office/officeart/2005/8/layout/cycle3"/>
    <dgm:cxn modelId="{EDB4820A-94EA-4B75-919D-ACEAC06E729A}" type="presParOf" srcId="{8143E5B8-9C8E-41A9-9E02-4D2F6D9DAF3D}" destId="{A65D942F-BD70-4EAD-AE39-0D503EA20A62}" srcOrd="3" destOrd="0" presId="urn:microsoft.com/office/officeart/2005/8/layout/cycle3"/>
    <dgm:cxn modelId="{65492D20-E65C-4ABB-9902-2FD986B76AE9}" type="presParOf" srcId="{8143E5B8-9C8E-41A9-9E02-4D2F6D9DAF3D}" destId="{BCA62170-500D-47AE-898B-594BE08886E0}" srcOrd="4" destOrd="0" presId="urn:microsoft.com/office/officeart/2005/8/layout/cycle3"/>
    <dgm:cxn modelId="{9A741C2D-800E-4D8E-8CDE-FA1DC56E8FD7}" type="presParOf" srcId="{8143E5B8-9C8E-41A9-9E02-4D2F6D9DAF3D}" destId="{D00AB570-8CD9-45B1-B870-356BBF738A1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A3A15-E427-4985-970E-9F2554CC68A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FE3951-CBBB-4D99-A129-9B458146E828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1800" b="1" i="0" kern="1200" dirty="0">
              <a:solidFill>
                <a:srgbClr val="931680"/>
              </a:solidFill>
              <a:latin typeface="Arial"/>
              <a:ea typeface="+mn-ea"/>
              <a:cs typeface="+mn-cs"/>
            </a:rPr>
            <a:t>RESEARCHERS</a:t>
          </a:r>
        </a:p>
        <a:p>
          <a:pPr>
            <a:spcAft>
              <a:spcPts val="0"/>
            </a:spcAft>
          </a:pP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Encoding of Researchers'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personal details</a:t>
          </a: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.</a:t>
          </a:r>
        </a:p>
        <a:p>
          <a:pPr>
            <a:spcAft>
              <a:spcPts val="0"/>
            </a:spcAft>
          </a:pP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Serves as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database</a:t>
          </a: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 from which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Mobility Declarations (MDs)</a:t>
          </a: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 can be automatically prefilled</a:t>
          </a:r>
          <a:endParaRPr lang="en-US" sz="1800" kern="1200" dirty="0">
            <a:solidFill>
              <a:srgbClr val="004494"/>
            </a:solidFill>
          </a:endParaRPr>
        </a:p>
      </dgm:t>
    </dgm:pt>
    <dgm:pt modelId="{A4AEB75A-5EF3-4E86-8CD8-34B562ED0A7E}" type="parTrans" cxnId="{62CBC75A-778F-4D4A-AD50-26096EE13BDA}">
      <dgm:prSet/>
      <dgm:spPr/>
      <dgm:t>
        <a:bodyPr/>
        <a:lstStyle/>
        <a:p>
          <a:endParaRPr lang="en-US"/>
        </a:p>
      </dgm:t>
    </dgm:pt>
    <dgm:pt modelId="{5D87FAF7-7461-47C1-9331-F46D53576A9D}" type="sibTrans" cxnId="{62CBC75A-778F-4D4A-AD50-26096EE13BDA}">
      <dgm:prSet/>
      <dgm:spPr/>
      <dgm:t>
        <a:bodyPr/>
        <a:lstStyle/>
        <a:p>
          <a:endParaRPr lang="en-US"/>
        </a:p>
      </dgm:t>
    </dgm:pt>
    <dgm:pt modelId="{69A36FEE-D3DA-4B3F-9145-C31ADE1B31E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800" b="1" i="0" kern="1200" dirty="0">
              <a:solidFill>
                <a:srgbClr val="931680"/>
              </a:solidFill>
              <a:latin typeface="Arial"/>
              <a:ea typeface="+mn-ea"/>
              <a:cs typeface="+mn-cs"/>
            </a:rPr>
            <a:t>SECONDMENTS</a:t>
          </a:r>
        </a:p>
        <a:p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Secondments </a:t>
          </a: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are additional periods of research training</a:t>
          </a:r>
          <a:r>
            <a:rPr lang="en-GB" altLang="en-US" sz="1800" i="0" u="none" kern="1200" dirty="0">
              <a:solidFill>
                <a:srgbClr val="004494"/>
              </a:solidFill>
              <a:latin typeface="+mj-lt"/>
            </a:rPr>
            <a:t> with </a:t>
          </a:r>
          <a:r>
            <a:rPr lang="en-GB" altLang="en-US" sz="1800" b="1" i="0" u="none" kern="1200" dirty="0">
              <a:solidFill>
                <a:srgbClr val="004494"/>
              </a:solidFill>
              <a:latin typeface="+mj-lt"/>
            </a:rPr>
            <a:t>another beneficiary or associated partner</a:t>
          </a:r>
          <a:r>
            <a:rPr lang="en-GB" altLang="en-US" sz="1800" b="0" i="0" u="none" kern="1200" dirty="0">
              <a:solidFill>
                <a:srgbClr val="004494"/>
              </a:solidFill>
              <a:latin typeface="+mj-lt"/>
            </a:rPr>
            <a:t> (to be encoded in this tab)</a:t>
          </a:r>
        </a:p>
      </dgm:t>
    </dgm:pt>
    <dgm:pt modelId="{15BBD756-2116-4275-93CC-4F5737A67C5B}" type="parTrans" cxnId="{4FC208F5-328D-492B-ACD8-650CB8B1EAC2}">
      <dgm:prSet/>
      <dgm:spPr/>
      <dgm:t>
        <a:bodyPr/>
        <a:lstStyle/>
        <a:p>
          <a:endParaRPr lang="en-US"/>
        </a:p>
      </dgm:t>
    </dgm:pt>
    <dgm:pt modelId="{BCAF0EB7-04F5-4D57-BF8A-23F8AD6778A6}" type="sibTrans" cxnId="{4FC208F5-328D-492B-ACD8-650CB8B1EAC2}">
      <dgm:prSet/>
      <dgm:spPr/>
      <dgm:t>
        <a:bodyPr/>
        <a:lstStyle/>
        <a:p>
          <a:endParaRPr lang="en-US"/>
        </a:p>
      </dgm:t>
    </dgm:pt>
    <dgm:pt modelId="{EC145ABC-D566-4DCF-932D-0D565522A2B4}">
      <dgm:prSet custT="1"/>
      <dgm:spPr>
        <a:noFill/>
      </dgm:spPr>
      <dgm:t>
        <a:bodyPr/>
        <a:lstStyle/>
        <a:p>
          <a:endParaRPr lang="en-US" sz="1800"/>
        </a:p>
      </dgm:t>
    </dgm:pt>
    <dgm:pt modelId="{D2CD032A-055F-48AB-85A7-8F96980E6900}" type="parTrans" cxnId="{0CE848D4-472C-4209-9E4E-E47CE10397D7}">
      <dgm:prSet/>
      <dgm:spPr/>
      <dgm:t>
        <a:bodyPr/>
        <a:lstStyle/>
        <a:p>
          <a:endParaRPr lang="en-US"/>
        </a:p>
      </dgm:t>
    </dgm:pt>
    <dgm:pt modelId="{7FE51824-1F28-443B-AF6B-0EF606581875}" type="sibTrans" cxnId="{0CE848D4-472C-4209-9E4E-E47CE10397D7}">
      <dgm:prSet/>
      <dgm:spPr/>
      <dgm:t>
        <a:bodyPr/>
        <a:lstStyle/>
        <a:p>
          <a:endParaRPr lang="en-US"/>
        </a:p>
      </dgm:t>
    </dgm:pt>
    <dgm:pt modelId="{294E0A7E-620C-4360-938E-AF43294FFFA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800" b="1" i="0" kern="1200" dirty="0">
              <a:solidFill>
                <a:srgbClr val="931680"/>
              </a:solidFill>
              <a:latin typeface="Arial"/>
              <a:ea typeface="+mn-ea"/>
              <a:cs typeface="+mn-cs"/>
            </a:rPr>
            <a:t>MOBILITY DECLARATIONS</a:t>
          </a:r>
        </a:p>
        <a:p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The Mobility Declaration (MD) </a:t>
          </a:r>
          <a:r>
            <a:rPr lang="en-GB" altLang="en-US" sz="1800" b="0" i="0" kern="1200" dirty="0">
              <a:solidFill>
                <a:srgbClr val="004494"/>
              </a:solidFill>
              <a:latin typeface="+mj-lt"/>
            </a:rPr>
            <a:t>links the researcher to the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recruiting institution &amp;  </a:t>
          </a:r>
          <a:r>
            <a:rPr lang="en-GB" altLang="en-US" sz="1800" b="0" i="0" kern="1200" dirty="0">
              <a:solidFill>
                <a:srgbClr val="004494"/>
              </a:solidFill>
              <a:latin typeface="+mj-lt"/>
            </a:rPr>
            <a:t>specifies the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recruitment period(s)</a:t>
          </a:r>
          <a:endParaRPr lang="en-US" sz="1800" kern="1200" dirty="0">
            <a:solidFill>
              <a:srgbClr val="004494"/>
            </a:solidFill>
          </a:endParaRPr>
        </a:p>
      </dgm:t>
    </dgm:pt>
    <dgm:pt modelId="{1BB6181D-4325-4F4B-BBB0-128A836B4CFE}" type="sibTrans" cxnId="{C51DE791-0866-4B0F-BB7B-C28AB436B52F}">
      <dgm:prSet/>
      <dgm:spPr/>
      <dgm:t>
        <a:bodyPr/>
        <a:lstStyle/>
        <a:p>
          <a:endParaRPr lang="en-US"/>
        </a:p>
      </dgm:t>
    </dgm:pt>
    <dgm:pt modelId="{1E01191A-0EED-47FB-9401-BE4290E890C3}" type="parTrans" cxnId="{C51DE791-0866-4B0F-BB7B-C28AB436B52F}">
      <dgm:prSet/>
      <dgm:spPr/>
      <dgm:t>
        <a:bodyPr/>
        <a:lstStyle/>
        <a:p>
          <a:endParaRPr lang="en-US"/>
        </a:p>
      </dgm:t>
    </dgm:pt>
    <dgm:pt modelId="{5C557D3F-D966-4FFC-AC8F-28D77F261FED}" type="pres">
      <dgm:prSet presAssocID="{772A3A15-E427-4985-970E-9F2554CC68A4}" presName="linearFlow" presStyleCnt="0">
        <dgm:presLayoutVars>
          <dgm:dir/>
          <dgm:resizeHandles val="exact"/>
        </dgm:presLayoutVars>
      </dgm:prSet>
      <dgm:spPr/>
    </dgm:pt>
    <dgm:pt modelId="{622BEB25-FA91-4E31-9B87-BBA6EB3D2FDB}" type="pres">
      <dgm:prSet presAssocID="{2AFE3951-CBBB-4D99-A129-9B458146E828}" presName="composite" presStyleCnt="0"/>
      <dgm:spPr/>
    </dgm:pt>
    <dgm:pt modelId="{BFFC7209-9728-49DE-A61A-8A3C5A772421}" type="pres">
      <dgm:prSet presAssocID="{2AFE3951-CBBB-4D99-A129-9B458146E828}" presName="imgShp" presStyleLbl="fgImgPlace1" presStyleIdx="0" presStyleCnt="4" custScaleX="147039" custScaleY="152887" custLinFactX="-51351" custLinFactNeighborX="-100000" custLinFactNeighborY="52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87E272-D2A3-4B01-8ED7-B3C0981DE3DD}" type="pres">
      <dgm:prSet presAssocID="{2AFE3951-CBBB-4D99-A129-9B458146E828}" presName="txShp" presStyleLbl="node1" presStyleIdx="0" presStyleCnt="4" custScaleX="134201" custScaleY="183338" custLinFactNeighborX="8504" custLinFactNeighborY="-1316">
        <dgm:presLayoutVars>
          <dgm:bulletEnabled val="1"/>
        </dgm:presLayoutVars>
      </dgm:prSet>
      <dgm:spPr/>
    </dgm:pt>
    <dgm:pt modelId="{4D42F328-810C-4802-B758-726C48F853B9}" type="pres">
      <dgm:prSet presAssocID="{5D87FAF7-7461-47C1-9331-F46D53576A9D}" presName="spacing" presStyleCnt="0"/>
      <dgm:spPr/>
    </dgm:pt>
    <dgm:pt modelId="{1D943415-8A7F-4122-933D-B0EA7CFA5404}" type="pres">
      <dgm:prSet presAssocID="{294E0A7E-620C-4360-938E-AF43294FFFA5}" presName="composite" presStyleCnt="0"/>
      <dgm:spPr/>
    </dgm:pt>
    <dgm:pt modelId="{F33842C6-F982-447F-85E4-578AEDFC7708}" type="pres">
      <dgm:prSet presAssocID="{294E0A7E-620C-4360-938E-AF43294FFFA5}" presName="imgShp" presStyleLbl="fgImgPlace1" presStyleIdx="1" presStyleCnt="4" custScaleX="144003" custScaleY="152887" custLinFactX="-55014" custLinFactNeighborX="-100000" custLinFactNeighborY="1558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5C86959-293D-422F-A9E1-BBB5C6E9B04B}" type="pres">
      <dgm:prSet presAssocID="{294E0A7E-620C-4360-938E-AF43294FFFA5}" presName="txShp" presStyleLbl="node1" presStyleIdx="1" presStyleCnt="4" custScaleX="135077" custScaleY="189258" custLinFactNeighborX="9622" custLinFactNeighborY="-3399">
        <dgm:presLayoutVars>
          <dgm:bulletEnabled val="1"/>
        </dgm:presLayoutVars>
      </dgm:prSet>
      <dgm:spPr/>
    </dgm:pt>
    <dgm:pt modelId="{14E114E6-32DF-40FD-A9AE-214356C87240}" type="pres">
      <dgm:prSet presAssocID="{1BB6181D-4325-4F4B-BBB0-128A836B4CFE}" presName="spacing" presStyleCnt="0"/>
      <dgm:spPr/>
    </dgm:pt>
    <dgm:pt modelId="{D28D0B99-077A-4469-92F2-AB2A41ED1DE2}" type="pres">
      <dgm:prSet presAssocID="{69A36FEE-D3DA-4B3F-9145-C31ADE1B31E8}" presName="composite" presStyleCnt="0"/>
      <dgm:spPr/>
    </dgm:pt>
    <dgm:pt modelId="{13055BCF-2216-401B-9352-E3486DBDDBB1}" type="pres">
      <dgm:prSet presAssocID="{69A36FEE-D3DA-4B3F-9145-C31ADE1B31E8}" presName="imgShp" presStyleLbl="fgImgPlace1" presStyleIdx="2" presStyleCnt="4" custScaleX="147039" custScaleY="152887" custLinFactX="-51351" custLinFactNeighborX="-100000" custLinFactNeighborY="5221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C4A4D156-AC45-4226-9AFD-5B42C179E9B9}" type="pres">
      <dgm:prSet presAssocID="{69A36FEE-D3DA-4B3F-9145-C31ADE1B31E8}" presName="txShp" presStyleLbl="node1" presStyleIdx="2" presStyleCnt="4" custScaleX="133624" custScaleY="174206" custLinFactNeighborX="18103" custLinFactNeighborY="7634">
        <dgm:presLayoutVars>
          <dgm:bulletEnabled val="1"/>
        </dgm:presLayoutVars>
      </dgm:prSet>
      <dgm:spPr/>
    </dgm:pt>
    <dgm:pt modelId="{3FCAE46B-F4DB-443B-A80C-F6D1ADAEDB6F}" type="pres">
      <dgm:prSet presAssocID="{BCAF0EB7-04F5-4D57-BF8A-23F8AD6778A6}" presName="spacing" presStyleCnt="0"/>
      <dgm:spPr/>
    </dgm:pt>
    <dgm:pt modelId="{7D58AB62-A1C2-40FE-91E9-4222CE8EA806}" type="pres">
      <dgm:prSet presAssocID="{EC145ABC-D566-4DCF-932D-0D565522A2B4}" presName="composite" presStyleCnt="0"/>
      <dgm:spPr/>
    </dgm:pt>
    <dgm:pt modelId="{3090D3D3-7F44-4EF0-AFB6-27E8680529FD}" type="pres">
      <dgm:prSet presAssocID="{EC145ABC-D566-4DCF-932D-0D565522A2B4}" presName="imgShp" presStyleLbl="fgImgPlace1" presStyleIdx="3" presStyleCnt="4" custFlipVert="1" custScaleX="20215" custScaleY="34852"/>
      <dgm:spPr>
        <a:noFill/>
      </dgm:spPr>
    </dgm:pt>
    <dgm:pt modelId="{0C3448B3-942D-4E88-9D56-4361FF0B941E}" type="pres">
      <dgm:prSet presAssocID="{EC145ABC-D566-4DCF-932D-0D565522A2B4}" presName="txShp" presStyleLbl="node1" presStyleIdx="3" presStyleCnt="4">
        <dgm:presLayoutVars>
          <dgm:bulletEnabled val="1"/>
        </dgm:presLayoutVars>
      </dgm:prSet>
      <dgm:spPr/>
    </dgm:pt>
  </dgm:ptLst>
  <dgm:cxnLst>
    <dgm:cxn modelId="{1CEBD904-C502-4370-A102-841397ACC1B2}" type="presOf" srcId="{294E0A7E-620C-4360-938E-AF43294FFFA5}" destId="{55C86959-293D-422F-A9E1-BBB5C6E9B04B}" srcOrd="0" destOrd="0" presId="urn:microsoft.com/office/officeart/2005/8/layout/vList3"/>
    <dgm:cxn modelId="{A1081F4C-1DE3-47D0-ACC2-10430E481825}" type="presOf" srcId="{69A36FEE-D3DA-4B3F-9145-C31ADE1B31E8}" destId="{C4A4D156-AC45-4226-9AFD-5B42C179E9B9}" srcOrd="0" destOrd="0" presId="urn:microsoft.com/office/officeart/2005/8/layout/vList3"/>
    <dgm:cxn modelId="{7F119C71-C133-4C28-BF3F-6A5671CE995D}" type="presOf" srcId="{2AFE3951-CBBB-4D99-A129-9B458146E828}" destId="{4387E272-D2A3-4B01-8ED7-B3C0981DE3DD}" srcOrd="0" destOrd="0" presId="urn:microsoft.com/office/officeart/2005/8/layout/vList3"/>
    <dgm:cxn modelId="{62CBC75A-778F-4D4A-AD50-26096EE13BDA}" srcId="{772A3A15-E427-4985-970E-9F2554CC68A4}" destId="{2AFE3951-CBBB-4D99-A129-9B458146E828}" srcOrd="0" destOrd="0" parTransId="{A4AEB75A-5EF3-4E86-8CD8-34B562ED0A7E}" sibTransId="{5D87FAF7-7461-47C1-9331-F46D53576A9D}"/>
    <dgm:cxn modelId="{D9BFCA8A-4CD2-48E1-B266-B1A50E5E228D}" type="presOf" srcId="{772A3A15-E427-4985-970E-9F2554CC68A4}" destId="{5C557D3F-D966-4FFC-AC8F-28D77F261FED}" srcOrd="0" destOrd="0" presId="urn:microsoft.com/office/officeart/2005/8/layout/vList3"/>
    <dgm:cxn modelId="{C51DE791-0866-4B0F-BB7B-C28AB436B52F}" srcId="{772A3A15-E427-4985-970E-9F2554CC68A4}" destId="{294E0A7E-620C-4360-938E-AF43294FFFA5}" srcOrd="1" destOrd="0" parTransId="{1E01191A-0EED-47FB-9401-BE4290E890C3}" sibTransId="{1BB6181D-4325-4F4B-BBB0-128A836B4CFE}"/>
    <dgm:cxn modelId="{CE1D1ABC-B04C-49C9-98A7-1FA1723B9D12}" type="presOf" srcId="{EC145ABC-D566-4DCF-932D-0D565522A2B4}" destId="{0C3448B3-942D-4E88-9D56-4361FF0B941E}" srcOrd="0" destOrd="0" presId="urn:microsoft.com/office/officeart/2005/8/layout/vList3"/>
    <dgm:cxn modelId="{0CE848D4-472C-4209-9E4E-E47CE10397D7}" srcId="{772A3A15-E427-4985-970E-9F2554CC68A4}" destId="{EC145ABC-D566-4DCF-932D-0D565522A2B4}" srcOrd="3" destOrd="0" parTransId="{D2CD032A-055F-48AB-85A7-8F96980E6900}" sibTransId="{7FE51824-1F28-443B-AF6B-0EF606581875}"/>
    <dgm:cxn modelId="{4FC208F5-328D-492B-ACD8-650CB8B1EAC2}" srcId="{772A3A15-E427-4985-970E-9F2554CC68A4}" destId="{69A36FEE-D3DA-4B3F-9145-C31ADE1B31E8}" srcOrd="2" destOrd="0" parTransId="{15BBD756-2116-4275-93CC-4F5737A67C5B}" sibTransId="{BCAF0EB7-04F5-4D57-BF8A-23F8AD6778A6}"/>
    <dgm:cxn modelId="{A5DDEBDA-6D42-45E5-A3D2-25D0613A410F}" type="presParOf" srcId="{5C557D3F-D966-4FFC-AC8F-28D77F261FED}" destId="{622BEB25-FA91-4E31-9B87-BBA6EB3D2FDB}" srcOrd="0" destOrd="0" presId="urn:microsoft.com/office/officeart/2005/8/layout/vList3"/>
    <dgm:cxn modelId="{5D8F3075-013F-44F3-8049-4C5C747E5EA3}" type="presParOf" srcId="{622BEB25-FA91-4E31-9B87-BBA6EB3D2FDB}" destId="{BFFC7209-9728-49DE-A61A-8A3C5A772421}" srcOrd="0" destOrd="0" presId="urn:microsoft.com/office/officeart/2005/8/layout/vList3"/>
    <dgm:cxn modelId="{8F2CB2D1-10AA-42DC-A284-75571FA33D95}" type="presParOf" srcId="{622BEB25-FA91-4E31-9B87-BBA6EB3D2FDB}" destId="{4387E272-D2A3-4B01-8ED7-B3C0981DE3DD}" srcOrd="1" destOrd="0" presId="urn:microsoft.com/office/officeart/2005/8/layout/vList3"/>
    <dgm:cxn modelId="{60CB31E3-A483-4967-8E86-6F7322897E15}" type="presParOf" srcId="{5C557D3F-D966-4FFC-AC8F-28D77F261FED}" destId="{4D42F328-810C-4802-B758-726C48F853B9}" srcOrd="1" destOrd="0" presId="urn:microsoft.com/office/officeart/2005/8/layout/vList3"/>
    <dgm:cxn modelId="{20842208-A8A6-4F6F-B810-6EE2AFBF64C4}" type="presParOf" srcId="{5C557D3F-D966-4FFC-AC8F-28D77F261FED}" destId="{1D943415-8A7F-4122-933D-B0EA7CFA5404}" srcOrd="2" destOrd="0" presId="urn:microsoft.com/office/officeart/2005/8/layout/vList3"/>
    <dgm:cxn modelId="{FDB28D06-E1F9-43A1-8AD6-4E007F58EF29}" type="presParOf" srcId="{1D943415-8A7F-4122-933D-B0EA7CFA5404}" destId="{F33842C6-F982-447F-85E4-578AEDFC7708}" srcOrd="0" destOrd="0" presId="urn:microsoft.com/office/officeart/2005/8/layout/vList3"/>
    <dgm:cxn modelId="{247AB909-6CEF-4530-982A-A63A1BC41C3F}" type="presParOf" srcId="{1D943415-8A7F-4122-933D-B0EA7CFA5404}" destId="{55C86959-293D-422F-A9E1-BBB5C6E9B04B}" srcOrd="1" destOrd="0" presId="urn:microsoft.com/office/officeart/2005/8/layout/vList3"/>
    <dgm:cxn modelId="{2CF9EB54-0061-42B2-997A-1B10C9BC300C}" type="presParOf" srcId="{5C557D3F-D966-4FFC-AC8F-28D77F261FED}" destId="{14E114E6-32DF-40FD-A9AE-214356C87240}" srcOrd="3" destOrd="0" presId="urn:microsoft.com/office/officeart/2005/8/layout/vList3"/>
    <dgm:cxn modelId="{64E9E392-F7D1-481E-B8F5-73A46720DCAF}" type="presParOf" srcId="{5C557D3F-D966-4FFC-AC8F-28D77F261FED}" destId="{D28D0B99-077A-4469-92F2-AB2A41ED1DE2}" srcOrd="4" destOrd="0" presId="urn:microsoft.com/office/officeart/2005/8/layout/vList3"/>
    <dgm:cxn modelId="{030A0DAB-FCF4-4006-9B9B-9F7CC075597C}" type="presParOf" srcId="{D28D0B99-077A-4469-92F2-AB2A41ED1DE2}" destId="{13055BCF-2216-401B-9352-E3486DBDDBB1}" srcOrd="0" destOrd="0" presId="urn:microsoft.com/office/officeart/2005/8/layout/vList3"/>
    <dgm:cxn modelId="{EBE17D0A-3D36-4498-A178-1EE2744D14C3}" type="presParOf" srcId="{D28D0B99-077A-4469-92F2-AB2A41ED1DE2}" destId="{C4A4D156-AC45-4226-9AFD-5B42C179E9B9}" srcOrd="1" destOrd="0" presId="urn:microsoft.com/office/officeart/2005/8/layout/vList3"/>
    <dgm:cxn modelId="{47145BF6-28DA-4604-9DD1-45B500900E12}" type="presParOf" srcId="{5C557D3F-D966-4FFC-AC8F-28D77F261FED}" destId="{3FCAE46B-F4DB-443B-A80C-F6D1ADAEDB6F}" srcOrd="5" destOrd="0" presId="urn:microsoft.com/office/officeart/2005/8/layout/vList3"/>
    <dgm:cxn modelId="{1AFF68C5-3DFE-4F88-B49C-34528C08D7E7}" type="presParOf" srcId="{5C557D3F-D966-4FFC-AC8F-28D77F261FED}" destId="{7D58AB62-A1C2-40FE-91E9-4222CE8EA806}" srcOrd="6" destOrd="0" presId="urn:microsoft.com/office/officeart/2005/8/layout/vList3"/>
    <dgm:cxn modelId="{D4D6E8D3-75E2-43F2-A5E8-FB40C28F084A}" type="presParOf" srcId="{7D58AB62-A1C2-40FE-91E9-4222CE8EA806}" destId="{3090D3D3-7F44-4EF0-AFB6-27E8680529FD}" srcOrd="0" destOrd="0" presId="urn:microsoft.com/office/officeart/2005/8/layout/vList3"/>
    <dgm:cxn modelId="{E42DC8AD-0ABF-4695-ADB3-484D072C0E2F}" type="presParOf" srcId="{7D58AB62-A1C2-40FE-91E9-4222CE8EA806}" destId="{0C3448B3-942D-4E88-9D56-4361FF0B94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44BCF-EC4C-4778-94BA-AB3103E24190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D22CEB-28D7-465B-A605-533EEED08C66}">
      <dgm:prSet phldrT="[Text]" custT="1"/>
      <dgm:spPr/>
      <dgm:t>
        <a:bodyPr/>
        <a:lstStyle/>
        <a:p>
          <a:pPr rtl="0"/>
          <a:r>
            <a:rPr lang="en-US" sz="1300" b="0" noProof="0" dirty="0">
              <a:latin typeface="Arial"/>
            </a:rPr>
            <a:t>Improves </a:t>
          </a:r>
          <a:r>
            <a:rPr lang="en-US" sz="1300" b="0" noProof="0" dirty="0"/>
            <a:t>your </a:t>
          </a:r>
          <a:r>
            <a:rPr lang="en-US" sz="1300" b="1" noProof="0" dirty="0"/>
            <a:t>chances of success</a:t>
          </a:r>
        </a:p>
        <a:p>
          <a:endParaRPr lang="en-US" sz="1300" noProof="0" dirty="0"/>
        </a:p>
      </dgm:t>
    </dgm:pt>
    <dgm:pt modelId="{E79421B1-05E8-4ADA-A795-A619969810D5}" type="parTrans" cxnId="{EC58A5FD-B7F6-447E-ABF0-9CF90B96AF6C}">
      <dgm:prSet/>
      <dgm:spPr/>
      <dgm:t>
        <a:bodyPr/>
        <a:lstStyle/>
        <a:p>
          <a:endParaRPr lang="en-US"/>
        </a:p>
      </dgm:t>
    </dgm:pt>
    <dgm:pt modelId="{7037A625-9EB1-41CA-B18F-D0471CC6A5B8}" type="sibTrans" cxnId="{EC58A5FD-B7F6-447E-ABF0-9CF90B96AF6C}">
      <dgm:prSet/>
      <dgm:spPr/>
      <dgm:t>
        <a:bodyPr/>
        <a:lstStyle/>
        <a:p>
          <a:endParaRPr lang="en-US"/>
        </a:p>
      </dgm:t>
    </dgm:pt>
    <dgm:pt modelId="{831D9DAD-DD5C-441C-8697-2E7ABC7DE87C}">
      <dgm:prSet phldrT="[Text]" custT="1"/>
      <dgm:spPr/>
      <dgm:t>
        <a:bodyPr/>
        <a:lstStyle/>
        <a:p>
          <a:r>
            <a:rPr lang="en-US" sz="1300" b="1" noProof="0" dirty="0">
              <a:latin typeface="Arial"/>
            </a:rPr>
            <a:t>Enhances</a:t>
          </a:r>
          <a:r>
            <a:rPr lang="en-US" sz="1300" b="1" noProof="0" dirty="0"/>
            <a:t> visibility/ reputation </a:t>
          </a:r>
          <a:r>
            <a:rPr lang="en-US" sz="1300" noProof="0" dirty="0"/>
            <a:t>&amp; helps gain understanding and support</a:t>
          </a:r>
        </a:p>
      </dgm:t>
    </dgm:pt>
    <dgm:pt modelId="{DB481807-C0F8-4039-9F7F-1181F706131D}" type="parTrans" cxnId="{63C36CEC-CDEA-41F5-99A7-677A137FE71D}">
      <dgm:prSet/>
      <dgm:spPr/>
      <dgm:t>
        <a:bodyPr/>
        <a:lstStyle/>
        <a:p>
          <a:endParaRPr lang="en-US"/>
        </a:p>
      </dgm:t>
    </dgm:pt>
    <dgm:pt modelId="{9E173614-8114-4211-8761-1B305EC04E32}" type="sibTrans" cxnId="{63C36CEC-CDEA-41F5-99A7-677A137FE71D}">
      <dgm:prSet/>
      <dgm:spPr/>
      <dgm:t>
        <a:bodyPr/>
        <a:lstStyle/>
        <a:p>
          <a:endParaRPr lang="en-US"/>
        </a:p>
      </dgm:t>
    </dgm:pt>
    <dgm:pt modelId="{FFDEB8E7-5177-4D1E-9894-DA2CF3AA645F}">
      <dgm:prSet phldrT="[Text]" custT="1"/>
      <dgm:spPr/>
      <dgm:t>
        <a:bodyPr/>
        <a:lstStyle/>
        <a:p>
          <a:pPr rtl="0"/>
          <a:r>
            <a:rPr lang="en-US" sz="1300" dirty="0">
              <a:latin typeface="Arial"/>
            </a:rPr>
            <a:t>Facilitates </a:t>
          </a:r>
          <a:r>
            <a:rPr lang="en-US" sz="1300" dirty="0"/>
            <a:t>the </a:t>
          </a:r>
          <a:r>
            <a:rPr lang="en-US" sz="1300" b="1" dirty="0"/>
            <a:t>exploitation</a:t>
          </a:r>
          <a:r>
            <a:rPr lang="en-US" sz="1300" dirty="0"/>
            <a:t> of results</a:t>
          </a:r>
        </a:p>
      </dgm:t>
    </dgm:pt>
    <dgm:pt modelId="{05B6F1B7-BADE-444A-AFC9-D622A56E4903}" type="parTrans" cxnId="{E38A5D9B-C2C2-4F49-A024-F53B7E6624EE}">
      <dgm:prSet/>
      <dgm:spPr/>
      <dgm:t>
        <a:bodyPr/>
        <a:lstStyle/>
        <a:p>
          <a:endParaRPr lang="en-US"/>
        </a:p>
      </dgm:t>
    </dgm:pt>
    <dgm:pt modelId="{6C4E60E5-8355-4C84-844A-7C774D831E51}" type="sibTrans" cxnId="{E38A5D9B-C2C2-4F49-A024-F53B7E6624EE}">
      <dgm:prSet/>
      <dgm:spPr/>
      <dgm:t>
        <a:bodyPr/>
        <a:lstStyle/>
        <a:p>
          <a:endParaRPr lang="en-US"/>
        </a:p>
      </dgm:t>
    </dgm:pt>
    <dgm:pt modelId="{92080A42-D701-47EF-99A8-D96BD516E706}">
      <dgm:prSet phldrT="[Text]" custT="1"/>
      <dgm:spPr/>
      <dgm:t>
        <a:bodyPr/>
        <a:lstStyle/>
        <a:p>
          <a:r>
            <a:rPr lang="en-US" sz="1300" b="1" noProof="0" dirty="0">
              <a:latin typeface="Arial"/>
            </a:rPr>
            <a:t>Supports</a:t>
          </a:r>
          <a:r>
            <a:rPr lang="en-US" sz="1300" b="1" noProof="0" dirty="0"/>
            <a:t> spread of knowledge </a:t>
          </a:r>
          <a:r>
            <a:rPr lang="en-US" sz="1300" noProof="0" dirty="0"/>
            <a:t>&amp; allows </a:t>
          </a:r>
          <a:r>
            <a:rPr lang="en-US" sz="1300" b="1" noProof="0" dirty="0"/>
            <a:t>knowledge to be built upon</a:t>
          </a:r>
          <a:endParaRPr lang="en-US" sz="1300" noProof="0" dirty="0"/>
        </a:p>
      </dgm:t>
    </dgm:pt>
    <dgm:pt modelId="{29CDF495-6F7B-4B16-A1AD-758D1C79F832}" type="parTrans" cxnId="{2301C111-8891-4DD7-BC87-C287C31C7ADC}">
      <dgm:prSet/>
      <dgm:spPr/>
      <dgm:t>
        <a:bodyPr/>
        <a:lstStyle/>
        <a:p>
          <a:endParaRPr lang="en-US"/>
        </a:p>
      </dgm:t>
    </dgm:pt>
    <dgm:pt modelId="{674F66C0-2C46-4EC1-8D5B-0D4AE77832AF}" type="sibTrans" cxnId="{2301C111-8891-4DD7-BC87-C287C31C7ADC}">
      <dgm:prSet/>
      <dgm:spPr/>
      <dgm:t>
        <a:bodyPr/>
        <a:lstStyle/>
        <a:p>
          <a:endParaRPr lang="en-US"/>
        </a:p>
      </dgm:t>
    </dgm:pt>
    <dgm:pt modelId="{50010712-E2D6-46D4-892F-D09ED95BB902}">
      <dgm:prSet phldrT="[Text]" custT="1"/>
      <dgm:spPr/>
      <dgm:t>
        <a:bodyPr/>
        <a:lstStyle/>
        <a:p>
          <a:pPr rtl="0"/>
          <a:r>
            <a:rPr lang="en-US" sz="1300" dirty="0">
              <a:latin typeface="Arial"/>
            </a:rPr>
            <a:t>Attracts</a:t>
          </a:r>
          <a:r>
            <a:rPr lang="en-US" sz="1300" b="0" dirty="0">
              <a:latin typeface="Arial"/>
            </a:rPr>
            <a:t> </a:t>
          </a:r>
          <a:r>
            <a:rPr lang="en-US" sz="1300" b="1" dirty="0"/>
            <a:t>potential partners/</a:t>
          </a:r>
          <a:r>
            <a:rPr lang="en-US" sz="1300" b="1" dirty="0">
              <a:solidFill>
                <a:schemeClr val="bg1"/>
              </a:solidFill>
            </a:rPr>
            <a:t>future long-lasting collaborations</a:t>
          </a:r>
          <a:r>
            <a:rPr lang="en-US" sz="1300" b="1" dirty="0">
              <a:solidFill>
                <a:schemeClr val="bg1"/>
              </a:solidFill>
              <a:latin typeface="Arial"/>
            </a:rPr>
            <a:t> </a:t>
          </a:r>
          <a:endParaRPr lang="en-US" sz="1300" b="1" dirty="0">
            <a:solidFill>
              <a:schemeClr val="bg1"/>
            </a:solidFill>
          </a:endParaRPr>
        </a:p>
      </dgm:t>
    </dgm:pt>
    <dgm:pt modelId="{052A05D5-D068-4288-9F24-07745A567A11}" type="parTrans" cxnId="{0E53F680-EDE6-45F2-BBC0-5E16E0548BEC}">
      <dgm:prSet/>
      <dgm:spPr/>
      <dgm:t>
        <a:bodyPr/>
        <a:lstStyle/>
        <a:p>
          <a:endParaRPr lang="en-US"/>
        </a:p>
      </dgm:t>
    </dgm:pt>
    <dgm:pt modelId="{7244C504-74CA-4C34-BF4B-59423D7F86CF}" type="sibTrans" cxnId="{0E53F680-EDE6-45F2-BBC0-5E16E0548BEC}">
      <dgm:prSet/>
      <dgm:spPr/>
      <dgm:t>
        <a:bodyPr/>
        <a:lstStyle/>
        <a:p>
          <a:endParaRPr lang="en-US"/>
        </a:p>
      </dgm:t>
    </dgm:pt>
    <dgm:pt modelId="{7CCB5A8F-E517-4630-9627-D66A235E3EF3}">
      <dgm:prSet phldrT="[Text]" custT="1"/>
      <dgm:spPr/>
      <dgm:t>
        <a:bodyPr/>
        <a:lstStyle/>
        <a:p>
          <a:r>
            <a:rPr lang="en-US" sz="1300" b="1" noProof="0" dirty="0">
              <a:latin typeface="Arial"/>
            </a:rPr>
            <a:t>Opens</a:t>
          </a:r>
          <a:r>
            <a:rPr lang="en-US" sz="1300" b="1" noProof="0" dirty="0"/>
            <a:t> up other funding &amp; business opportunities</a:t>
          </a:r>
          <a:endParaRPr lang="en-US" sz="1300" noProof="0" dirty="0"/>
        </a:p>
      </dgm:t>
    </dgm:pt>
    <dgm:pt modelId="{0B6BA06E-144A-4A96-872D-89E9802F1F1B}" type="parTrans" cxnId="{C9866CA2-28C2-4BBE-96E4-627314DB1F14}">
      <dgm:prSet/>
      <dgm:spPr/>
      <dgm:t>
        <a:bodyPr/>
        <a:lstStyle/>
        <a:p>
          <a:endParaRPr lang="en-US"/>
        </a:p>
      </dgm:t>
    </dgm:pt>
    <dgm:pt modelId="{5280EB74-5076-4DF7-ADDE-F3AE21939378}" type="sibTrans" cxnId="{C9866CA2-28C2-4BBE-96E4-627314DB1F14}">
      <dgm:prSet/>
      <dgm:spPr/>
      <dgm:t>
        <a:bodyPr/>
        <a:lstStyle/>
        <a:p>
          <a:endParaRPr lang="en-US"/>
        </a:p>
      </dgm:t>
    </dgm:pt>
    <dgm:pt modelId="{7FD6B76C-49A3-4A3B-AE4D-58F30F6E2097}">
      <dgm:prSet phldrT="[Text]" custT="1"/>
      <dgm:spPr/>
      <dgm:t>
        <a:bodyPr/>
        <a:lstStyle/>
        <a:p>
          <a:r>
            <a:rPr lang="en-US" sz="1300" dirty="0"/>
            <a:t>Generates </a:t>
          </a:r>
          <a:r>
            <a:rPr lang="en-US" sz="1300" b="1" dirty="0"/>
            <a:t>market demand </a:t>
          </a:r>
          <a:r>
            <a:rPr lang="en-US" sz="1300" dirty="0"/>
            <a:t>for developed products, services</a:t>
          </a:r>
          <a:br>
            <a:rPr lang="en-US" sz="1200" dirty="0"/>
          </a:br>
          <a:endParaRPr lang="en-US" sz="1200" dirty="0"/>
        </a:p>
      </dgm:t>
    </dgm:pt>
    <dgm:pt modelId="{24FBF4BF-F20C-4601-8B12-379397BF26E0}" type="parTrans" cxnId="{B494D3C9-78BE-4CDC-BFB2-FA5D836B785A}">
      <dgm:prSet/>
      <dgm:spPr/>
      <dgm:t>
        <a:bodyPr/>
        <a:lstStyle/>
        <a:p>
          <a:endParaRPr lang="en-US"/>
        </a:p>
      </dgm:t>
    </dgm:pt>
    <dgm:pt modelId="{020F271D-A6CE-4B19-84AD-DA09C76EB8D6}" type="sibTrans" cxnId="{B494D3C9-78BE-4CDC-BFB2-FA5D836B785A}">
      <dgm:prSet/>
      <dgm:spPr/>
      <dgm:t>
        <a:bodyPr/>
        <a:lstStyle/>
        <a:p>
          <a:endParaRPr lang="en-US"/>
        </a:p>
      </dgm:t>
    </dgm:pt>
    <dgm:pt modelId="{743D7567-10E1-4252-A257-F81369D3E6C3}">
      <dgm:prSet/>
      <dgm:spPr/>
      <dgm:t>
        <a:bodyPr/>
        <a:lstStyle/>
        <a:p>
          <a:endParaRPr lang="en-US"/>
        </a:p>
      </dgm:t>
    </dgm:pt>
    <dgm:pt modelId="{B36904C5-CF79-44E7-91AC-DE0E997CE022}" type="parTrans" cxnId="{6FFADBAF-6DAC-4AB9-8BC5-FA00A68D8EA1}">
      <dgm:prSet/>
      <dgm:spPr/>
      <dgm:t>
        <a:bodyPr/>
        <a:lstStyle/>
        <a:p>
          <a:endParaRPr lang="en-US"/>
        </a:p>
      </dgm:t>
    </dgm:pt>
    <dgm:pt modelId="{6EB58128-5A0A-4CE3-8097-84CBA5889C4D}" type="sibTrans" cxnId="{6FFADBAF-6DAC-4AB9-8BC5-FA00A68D8EA1}">
      <dgm:prSet/>
      <dgm:spPr/>
      <dgm:t>
        <a:bodyPr/>
        <a:lstStyle/>
        <a:p>
          <a:endParaRPr lang="en-US"/>
        </a:p>
      </dgm:t>
    </dgm:pt>
    <dgm:pt modelId="{4ED5EDF2-6672-4C88-817F-EC9F902A4DB7}" type="pres">
      <dgm:prSet presAssocID="{E4B44BCF-EC4C-4778-94BA-AB3103E241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61D4C96-A5AA-43AF-B48F-1BDD52EF64EB}" type="pres">
      <dgm:prSet presAssocID="{E7D22CEB-28D7-465B-A605-533EEED08C66}" presName="Parent" presStyleLbl="node0" presStyleIdx="0" presStyleCnt="1">
        <dgm:presLayoutVars>
          <dgm:chMax val="6"/>
          <dgm:chPref val="6"/>
        </dgm:presLayoutVars>
      </dgm:prSet>
      <dgm:spPr/>
    </dgm:pt>
    <dgm:pt modelId="{9678C956-83FB-443F-895C-09420EC56AAF}" type="pres">
      <dgm:prSet presAssocID="{831D9DAD-DD5C-441C-8697-2E7ABC7DE87C}" presName="Accent1" presStyleCnt="0"/>
      <dgm:spPr/>
    </dgm:pt>
    <dgm:pt modelId="{80D3C8B1-C339-479F-B47E-15C0C6218457}" type="pres">
      <dgm:prSet presAssocID="{831D9DAD-DD5C-441C-8697-2E7ABC7DE87C}" presName="Accent" presStyleLbl="bgShp" presStyleIdx="0" presStyleCnt="6"/>
      <dgm:spPr/>
    </dgm:pt>
    <dgm:pt modelId="{23BE27C6-4E22-43DC-A6A9-4D63FDE81E0B}" type="pres">
      <dgm:prSet presAssocID="{831D9DAD-DD5C-441C-8697-2E7ABC7DE87C}" presName="Child1" presStyleLbl="node1" presStyleIdx="0" presStyleCnt="6" custScaleX="104626" custLinFactNeighborX="-3172" custLinFactNeighborY="4888">
        <dgm:presLayoutVars>
          <dgm:chMax val="0"/>
          <dgm:chPref val="0"/>
          <dgm:bulletEnabled val="1"/>
        </dgm:presLayoutVars>
      </dgm:prSet>
      <dgm:spPr/>
    </dgm:pt>
    <dgm:pt modelId="{9AE9C4CD-DC1D-4B62-A2D4-000F1A09E1FF}" type="pres">
      <dgm:prSet presAssocID="{FFDEB8E7-5177-4D1E-9894-DA2CF3AA645F}" presName="Accent2" presStyleCnt="0"/>
      <dgm:spPr/>
    </dgm:pt>
    <dgm:pt modelId="{1A6AA436-1E16-48C4-9C44-6004831FC271}" type="pres">
      <dgm:prSet presAssocID="{FFDEB8E7-5177-4D1E-9894-DA2CF3AA645F}" presName="Accent" presStyleLbl="bgShp" presStyleIdx="1" presStyleCnt="6"/>
      <dgm:spPr/>
    </dgm:pt>
    <dgm:pt modelId="{C96E3E4D-1032-41F4-8DFD-435FAE58CF94}" type="pres">
      <dgm:prSet presAssocID="{FFDEB8E7-5177-4D1E-9894-DA2CF3AA645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719DDEC-BD54-47A6-866F-0E6EF666836C}" type="pres">
      <dgm:prSet presAssocID="{92080A42-D701-47EF-99A8-D96BD516E706}" presName="Accent3" presStyleCnt="0"/>
      <dgm:spPr/>
    </dgm:pt>
    <dgm:pt modelId="{2537A703-E3C7-4FD3-AFA7-1BEE64DD1ABD}" type="pres">
      <dgm:prSet presAssocID="{92080A42-D701-47EF-99A8-D96BD516E706}" presName="Accent" presStyleLbl="bgShp" presStyleIdx="2" presStyleCnt="6"/>
      <dgm:spPr/>
    </dgm:pt>
    <dgm:pt modelId="{8F6FF61C-AB55-42B8-9853-D6C0FF48525E}" type="pres">
      <dgm:prSet presAssocID="{92080A42-D701-47EF-99A8-D96BD516E70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DA508FC-F3E6-4377-A723-468EAA0DA0E8}" type="pres">
      <dgm:prSet presAssocID="{50010712-E2D6-46D4-892F-D09ED95BB902}" presName="Accent4" presStyleCnt="0"/>
      <dgm:spPr/>
    </dgm:pt>
    <dgm:pt modelId="{6730F8B4-02A2-4997-84C9-7A50D4F9DE66}" type="pres">
      <dgm:prSet presAssocID="{50010712-E2D6-46D4-892F-D09ED95BB902}" presName="Accent" presStyleLbl="bgShp" presStyleIdx="3" presStyleCnt="6"/>
      <dgm:spPr/>
    </dgm:pt>
    <dgm:pt modelId="{AF3611A7-3CFF-4C45-BC10-15E64E15EB7C}" type="pres">
      <dgm:prSet presAssocID="{50010712-E2D6-46D4-892F-D09ED95BB902}" presName="Child4" presStyleLbl="node1" presStyleIdx="3" presStyleCnt="6" custScaleX="111735">
        <dgm:presLayoutVars>
          <dgm:chMax val="0"/>
          <dgm:chPref val="0"/>
          <dgm:bulletEnabled val="1"/>
        </dgm:presLayoutVars>
      </dgm:prSet>
      <dgm:spPr/>
    </dgm:pt>
    <dgm:pt modelId="{8DD54963-269C-4FEF-9EB5-120C31CE0196}" type="pres">
      <dgm:prSet presAssocID="{7CCB5A8F-E517-4630-9627-D66A235E3EF3}" presName="Accent5" presStyleCnt="0"/>
      <dgm:spPr/>
    </dgm:pt>
    <dgm:pt modelId="{BBA6FA43-ADBD-4B09-8FC5-3B754486485B}" type="pres">
      <dgm:prSet presAssocID="{7CCB5A8F-E517-4630-9627-D66A235E3EF3}" presName="Accent" presStyleLbl="bgShp" presStyleIdx="4" presStyleCnt="6"/>
      <dgm:spPr/>
    </dgm:pt>
    <dgm:pt modelId="{9FE9DCE2-57F3-411B-8B59-C41C6A4C8B6E}" type="pres">
      <dgm:prSet presAssocID="{7CCB5A8F-E517-4630-9627-D66A235E3EF3}" presName="Child5" presStyleLbl="node1" presStyleIdx="4" presStyleCnt="6" custScaleX="120773" custScaleY="117019" custLinFactNeighborX="-9422" custLinFactNeighborY="2444">
        <dgm:presLayoutVars>
          <dgm:chMax val="0"/>
          <dgm:chPref val="0"/>
          <dgm:bulletEnabled val="1"/>
        </dgm:presLayoutVars>
      </dgm:prSet>
      <dgm:spPr/>
    </dgm:pt>
    <dgm:pt modelId="{49465A35-DFD7-4CDB-BD47-6AC5EC2887CF}" type="pres">
      <dgm:prSet presAssocID="{7FD6B76C-49A3-4A3B-AE4D-58F30F6E2097}" presName="Accent6" presStyleCnt="0"/>
      <dgm:spPr/>
    </dgm:pt>
    <dgm:pt modelId="{49E17DCD-D82C-417B-B53F-3A7B9D311256}" type="pres">
      <dgm:prSet presAssocID="{7FD6B76C-49A3-4A3B-AE4D-58F30F6E2097}" presName="Accent" presStyleLbl="bgShp" presStyleIdx="5" presStyleCnt="6" custLinFactNeighborX="-19519" custLinFactNeighborY="-598"/>
      <dgm:spPr/>
    </dgm:pt>
    <dgm:pt modelId="{CEDD38C5-10C3-43A3-AF07-B3718E3B1E3D}" type="pres">
      <dgm:prSet presAssocID="{7FD6B76C-49A3-4A3B-AE4D-58F30F6E209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301C111-8891-4DD7-BC87-C287C31C7ADC}" srcId="{E7D22CEB-28D7-465B-A605-533EEED08C66}" destId="{92080A42-D701-47EF-99A8-D96BD516E706}" srcOrd="2" destOrd="0" parTransId="{29CDF495-6F7B-4B16-A1AD-758D1C79F832}" sibTransId="{674F66C0-2C46-4EC1-8D5B-0D4AE77832AF}"/>
    <dgm:cxn modelId="{2E801A4F-E533-4523-AC65-D5ABCE589549}" type="presOf" srcId="{92080A42-D701-47EF-99A8-D96BD516E706}" destId="{8F6FF61C-AB55-42B8-9853-D6C0FF48525E}" srcOrd="0" destOrd="0" presId="urn:microsoft.com/office/officeart/2011/layout/HexagonRadial"/>
    <dgm:cxn modelId="{823DDD5A-9272-4CAE-870E-BDCDD95C8C80}" type="presOf" srcId="{50010712-E2D6-46D4-892F-D09ED95BB902}" destId="{AF3611A7-3CFF-4C45-BC10-15E64E15EB7C}" srcOrd="0" destOrd="0" presId="urn:microsoft.com/office/officeart/2011/layout/HexagonRadial"/>
    <dgm:cxn modelId="{91E3277B-C097-4992-B875-ED45AD6D4F4F}" type="presOf" srcId="{831D9DAD-DD5C-441C-8697-2E7ABC7DE87C}" destId="{23BE27C6-4E22-43DC-A6A9-4D63FDE81E0B}" srcOrd="0" destOrd="0" presId="urn:microsoft.com/office/officeart/2011/layout/HexagonRadial"/>
    <dgm:cxn modelId="{0E53F680-EDE6-45F2-BBC0-5E16E0548BEC}" srcId="{E7D22CEB-28D7-465B-A605-533EEED08C66}" destId="{50010712-E2D6-46D4-892F-D09ED95BB902}" srcOrd="3" destOrd="0" parTransId="{052A05D5-D068-4288-9F24-07745A567A11}" sibTransId="{7244C504-74CA-4C34-BF4B-59423D7F86CF}"/>
    <dgm:cxn modelId="{C993F292-D5CB-4E36-9EB1-1CFF52A71DA9}" type="presOf" srcId="{7FD6B76C-49A3-4A3B-AE4D-58F30F6E2097}" destId="{CEDD38C5-10C3-43A3-AF07-B3718E3B1E3D}" srcOrd="0" destOrd="0" presId="urn:microsoft.com/office/officeart/2011/layout/HexagonRadial"/>
    <dgm:cxn modelId="{E38A5D9B-C2C2-4F49-A024-F53B7E6624EE}" srcId="{E7D22CEB-28D7-465B-A605-533EEED08C66}" destId="{FFDEB8E7-5177-4D1E-9894-DA2CF3AA645F}" srcOrd="1" destOrd="0" parTransId="{05B6F1B7-BADE-444A-AFC9-D622A56E4903}" sibTransId="{6C4E60E5-8355-4C84-844A-7C774D831E51}"/>
    <dgm:cxn modelId="{C9866CA2-28C2-4BBE-96E4-627314DB1F14}" srcId="{E7D22CEB-28D7-465B-A605-533EEED08C66}" destId="{7CCB5A8F-E517-4630-9627-D66A235E3EF3}" srcOrd="4" destOrd="0" parTransId="{0B6BA06E-144A-4A96-872D-89E9802F1F1B}" sibTransId="{5280EB74-5076-4DF7-ADDE-F3AE21939378}"/>
    <dgm:cxn modelId="{6FFADBAF-6DAC-4AB9-8BC5-FA00A68D8EA1}" srcId="{E7D22CEB-28D7-465B-A605-533EEED08C66}" destId="{743D7567-10E1-4252-A257-F81369D3E6C3}" srcOrd="6" destOrd="0" parTransId="{B36904C5-CF79-44E7-91AC-DE0E997CE022}" sibTransId="{6EB58128-5A0A-4CE3-8097-84CBA5889C4D}"/>
    <dgm:cxn modelId="{DF4C1CB2-46A5-4146-B1D4-F83CE549D9B3}" type="presOf" srcId="{E4B44BCF-EC4C-4778-94BA-AB3103E24190}" destId="{4ED5EDF2-6672-4C88-817F-EC9F902A4DB7}" srcOrd="0" destOrd="0" presId="urn:microsoft.com/office/officeart/2011/layout/HexagonRadial"/>
    <dgm:cxn modelId="{B494D3C9-78BE-4CDC-BFB2-FA5D836B785A}" srcId="{E7D22CEB-28D7-465B-A605-533EEED08C66}" destId="{7FD6B76C-49A3-4A3B-AE4D-58F30F6E2097}" srcOrd="5" destOrd="0" parTransId="{24FBF4BF-F20C-4601-8B12-379397BF26E0}" sibTransId="{020F271D-A6CE-4B19-84AD-DA09C76EB8D6}"/>
    <dgm:cxn modelId="{9C8423D4-FBA9-433A-A864-C8D2DEB44C5E}" type="presOf" srcId="{E7D22CEB-28D7-465B-A605-533EEED08C66}" destId="{E61D4C96-A5AA-43AF-B48F-1BDD52EF64EB}" srcOrd="0" destOrd="0" presId="urn:microsoft.com/office/officeart/2011/layout/HexagonRadial"/>
    <dgm:cxn modelId="{62C132D6-5A37-4B32-9B95-3C92FC6BE088}" type="presOf" srcId="{7CCB5A8F-E517-4630-9627-D66A235E3EF3}" destId="{9FE9DCE2-57F3-411B-8B59-C41C6A4C8B6E}" srcOrd="0" destOrd="0" presId="urn:microsoft.com/office/officeart/2011/layout/HexagonRadial"/>
    <dgm:cxn modelId="{947DC3D9-4A5F-4778-AE3B-462DC405DA66}" type="presOf" srcId="{FFDEB8E7-5177-4D1E-9894-DA2CF3AA645F}" destId="{C96E3E4D-1032-41F4-8DFD-435FAE58CF94}" srcOrd="0" destOrd="0" presId="urn:microsoft.com/office/officeart/2011/layout/HexagonRadial"/>
    <dgm:cxn modelId="{63C36CEC-CDEA-41F5-99A7-677A137FE71D}" srcId="{E7D22CEB-28D7-465B-A605-533EEED08C66}" destId="{831D9DAD-DD5C-441C-8697-2E7ABC7DE87C}" srcOrd="0" destOrd="0" parTransId="{DB481807-C0F8-4039-9F7F-1181F706131D}" sibTransId="{9E173614-8114-4211-8761-1B305EC04E32}"/>
    <dgm:cxn modelId="{EC58A5FD-B7F6-447E-ABF0-9CF90B96AF6C}" srcId="{E4B44BCF-EC4C-4778-94BA-AB3103E24190}" destId="{E7D22CEB-28D7-465B-A605-533EEED08C66}" srcOrd="0" destOrd="0" parTransId="{E79421B1-05E8-4ADA-A795-A619969810D5}" sibTransId="{7037A625-9EB1-41CA-B18F-D0471CC6A5B8}"/>
    <dgm:cxn modelId="{54DB8AC4-8CA9-4B72-B4E7-343C0E8120E1}" type="presParOf" srcId="{4ED5EDF2-6672-4C88-817F-EC9F902A4DB7}" destId="{E61D4C96-A5AA-43AF-B48F-1BDD52EF64EB}" srcOrd="0" destOrd="0" presId="urn:microsoft.com/office/officeart/2011/layout/HexagonRadial"/>
    <dgm:cxn modelId="{31C2CCAF-930B-4ABF-BCB6-CBAAD2F3CEF5}" type="presParOf" srcId="{4ED5EDF2-6672-4C88-817F-EC9F902A4DB7}" destId="{9678C956-83FB-443F-895C-09420EC56AAF}" srcOrd="1" destOrd="0" presId="urn:microsoft.com/office/officeart/2011/layout/HexagonRadial"/>
    <dgm:cxn modelId="{281F949F-0877-46F2-B9A4-5E3B25AD8A66}" type="presParOf" srcId="{9678C956-83FB-443F-895C-09420EC56AAF}" destId="{80D3C8B1-C339-479F-B47E-15C0C6218457}" srcOrd="0" destOrd="0" presId="urn:microsoft.com/office/officeart/2011/layout/HexagonRadial"/>
    <dgm:cxn modelId="{3FBB23EB-5B3A-4480-ACD2-26CD76802409}" type="presParOf" srcId="{4ED5EDF2-6672-4C88-817F-EC9F902A4DB7}" destId="{23BE27C6-4E22-43DC-A6A9-4D63FDE81E0B}" srcOrd="2" destOrd="0" presId="urn:microsoft.com/office/officeart/2011/layout/HexagonRadial"/>
    <dgm:cxn modelId="{CC1D923B-4FBE-4C7F-8D81-A7465B16A362}" type="presParOf" srcId="{4ED5EDF2-6672-4C88-817F-EC9F902A4DB7}" destId="{9AE9C4CD-DC1D-4B62-A2D4-000F1A09E1FF}" srcOrd="3" destOrd="0" presId="urn:microsoft.com/office/officeart/2011/layout/HexagonRadial"/>
    <dgm:cxn modelId="{A5147441-9052-400E-AA1B-F1AA1D03A215}" type="presParOf" srcId="{9AE9C4CD-DC1D-4B62-A2D4-000F1A09E1FF}" destId="{1A6AA436-1E16-48C4-9C44-6004831FC271}" srcOrd="0" destOrd="0" presId="urn:microsoft.com/office/officeart/2011/layout/HexagonRadial"/>
    <dgm:cxn modelId="{45AB916E-5651-4EDC-897F-849C853F5800}" type="presParOf" srcId="{4ED5EDF2-6672-4C88-817F-EC9F902A4DB7}" destId="{C96E3E4D-1032-41F4-8DFD-435FAE58CF94}" srcOrd="4" destOrd="0" presId="urn:microsoft.com/office/officeart/2011/layout/HexagonRadial"/>
    <dgm:cxn modelId="{A820FC79-F858-4918-9C94-4097E6CC7D42}" type="presParOf" srcId="{4ED5EDF2-6672-4C88-817F-EC9F902A4DB7}" destId="{A719DDEC-BD54-47A6-866F-0E6EF666836C}" srcOrd="5" destOrd="0" presId="urn:microsoft.com/office/officeart/2011/layout/HexagonRadial"/>
    <dgm:cxn modelId="{3FF9E807-32A0-41F6-BCD1-C9D5BFE31408}" type="presParOf" srcId="{A719DDEC-BD54-47A6-866F-0E6EF666836C}" destId="{2537A703-E3C7-4FD3-AFA7-1BEE64DD1ABD}" srcOrd="0" destOrd="0" presId="urn:microsoft.com/office/officeart/2011/layout/HexagonRadial"/>
    <dgm:cxn modelId="{3D566EBD-2397-4F5C-9F57-34375D38E01C}" type="presParOf" srcId="{4ED5EDF2-6672-4C88-817F-EC9F902A4DB7}" destId="{8F6FF61C-AB55-42B8-9853-D6C0FF48525E}" srcOrd="6" destOrd="0" presId="urn:microsoft.com/office/officeart/2011/layout/HexagonRadial"/>
    <dgm:cxn modelId="{4A846561-99EF-4B3A-BF2E-25DF9FAA3FD7}" type="presParOf" srcId="{4ED5EDF2-6672-4C88-817F-EC9F902A4DB7}" destId="{EDA508FC-F3E6-4377-A723-468EAA0DA0E8}" srcOrd="7" destOrd="0" presId="urn:microsoft.com/office/officeart/2011/layout/HexagonRadial"/>
    <dgm:cxn modelId="{E7B451F0-0F47-4B8D-AA6F-C45D22AB6F12}" type="presParOf" srcId="{EDA508FC-F3E6-4377-A723-468EAA0DA0E8}" destId="{6730F8B4-02A2-4997-84C9-7A50D4F9DE66}" srcOrd="0" destOrd="0" presId="urn:microsoft.com/office/officeart/2011/layout/HexagonRadial"/>
    <dgm:cxn modelId="{47415C45-DB59-4634-B347-172E3B799BB8}" type="presParOf" srcId="{4ED5EDF2-6672-4C88-817F-EC9F902A4DB7}" destId="{AF3611A7-3CFF-4C45-BC10-15E64E15EB7C}" srcOrd="8" destOrd="0" presId="urn:microsoft.com/office/officeart/2011/layout/HexagonRadial"/>
    <dgm:cxn modelId="{CF321A63-CB16-4F12-91E5-E4E91455F614}" type="presParOf" srcId="{4ED5EDF2-6672-4C88-817F-EC9F902A4DB7}" destId="{8DD54963-269C-4FEF-9EB5-120C31CE0196}" srcOrd="9" destOrd="0" presId="urn:microsoft.com/office/officeart/2011/layout/HexagonRadial"/>
    <dgm:cxn modelId="{FC6241FE-654F-483B-A16A-25EFA770C41C}" type="presParOf" srcId="{8DD54963-269C-4FEF-9EB5-120C31CE0196}" destId="{BBA6FA43-ADBD-4B09-8FC5-3B754486485B}" srcOrd="0" destOrd="0" presId="urn:microsoft.com/office/officeart/2011/layout/HexagonRadial"/>
    <dgm:cxn modelId="{ECCAC7A6-7591-4CD9-BE5F-44C9558A22DA}" type="presParOf" srcId="{4ED5EDF2-6672-4C88-817F-EC9F902A4DB7}" destId="{9FE9DCE2-57F3-411B-8B59-C41C6A4C8B6E}" srcOrd="10" destOrd="0" presId="urn:microsoft.com/office/officeart/2011/layout/HexagonRadial"/>
    <dgm:cxn modelId="{AD647F3A-97AC-4726-AE28-5DD99AB9C99D}" type="presParOf" srcId="{4ED5EDF2-6672-4C88-817F-EC9F902A4DB7}" destId="{49465A35-DFD7-4CDB-BD47-6AC5EC2887CF}" srcOrd="11" destOrd="0" presId="urn:microsoft.com/office/officeart/2011/layout/HexagonRadial"/>
    <dgm:cxn modelId="{7D41EA9E-9E90-465D-9747-1073F0806AAE}" type="presParOf" srcId="{49465A35-DFD7-4CDB-BD47-6AC5EC2887CF}" destId="{49E17DCD-D82C-417B-B53F-3A7B9D311256}" srcOrd="0" destOrd="0" presId="urn:microsoft.com/office/officeart/2011/layout/HexagonRadial"/>
    <dgm:cxn modelId="{ECEC5D77-0445-4FF3-8DCA-2D270D56ACF2}" type="presParOf" srcId="{4ED5EDF2-6672-4C88-817F-EC9F902A4DB7}" destId="{CEDD38C5-10C3-43A3-AF07-B3718E3B1E3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10786F-A1EC-4CC6-9AB2-BDF4A8192429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DF904BE6-1C35-42A7-9053-59FEA1E1F1EB}">
      <dgm:prSet phldrT="[Text]" custT="1"/>
      <dgm:spPr/>
      <dgm:t>
        <a:bodyPr/>
        <a:lstStyle/>
        <a:p>
          <a:r>
            <a:rPr lang="en-US" sz="1400" noProof="0"/>
            <a:t>COMM channels</a:t>
          </a:r>
        </a:p>
      </dgm:t>
    </dgm:pt>
    <dgm:pt modelId="{E42F092A-9F62-4BC5-A24F-42736EE6BB00}" type="parTrans" cxnId="{CD021DAA-04F0-4F7B-BBB3-4DC1F2493E7D}">
      <dgm:prSet/>
      <dgm:spPr/>
      <dgm:t>
        <a:bodyPr/>
        <a:lstStyle/>
        <a:p>
          <a:endParaRPr lang="en-IE"/>
        </a:p>
      </dgm:t>
    </dgm:pt>
    <dgm:pt modelId="{5278F96F-ECC1-4BD7-ACAB-FED9BE1663EE}" type="sibTrans" cxnId="{CD021DAA-04F0-4F7B-BBB3-4DC1F2493E7D}">
      <dgm:prSet/>
      <dgm:spPr/>
      <dgm:t>
        <a:bodyPr/>
        <a:lstStyle/>
        <a:p>
          <a:endParaRPr lang="en-IE"/>
        </a:p>
      </dgm:t>
    </dgm:pt>
    <dgm:pt modelId="{9EA0E688-E40D-40CE-8D1E-575E9D91EB87}">
      <dgm:prSet phldrT="[Text]" custT="1"/>
      <dgm:spPr/>
      <dgm:t>
        <a:bodyPr/>
        <a:lstStyle/>
        <a:p>
          <a:r>
            <a:rPr lang="en-US" sz="1400" noProof="0"/>
            <a:t>Establish them ASAP</a:t>
          </a:r>
        </a:p>
      </dgm:t>
    </dgm:pt>
    <dgm:pt modelId="{C29498CC-269A-409D-876B-C83DEAF04529}" type="parTrans" cxnId="{954C349D-7C6A-4AF3-9265-4B2104FEA1E2}">
      <dgm:prSet/>
      <dgm:spPr/>
      <dgm:t>
        <a:bodyPr/>
        <a:lstStyle/>
        <a:p>
          <a:endParaRPr lang="en-IE"/>
        </a:p>
      </dgm:t>
    </dgm:pt>
    <dgm:pt modelId="{AC7ADACE-5F1F-481D-8370-E8866A6358E7}" type="sibTrans" cxnId="{954C349D-7C6A-4AF3-9265-4B2104FEA1E2}">
      <dgm:prSet/>
      <dgm:spPr/>
      <dgm:t>
        <a:bodyPr/>
        <a:lstStyle/>
        <a:p>
          <a:endParaRPr lang="en-IE"/>
        </a:p>
      </dgm:t>
    </dgm:pt>
    <dgm:pt modelId="{BAD67367-F0E7-47B7-B847-03F5EF197E00}">
      <dgm:prSet phldrT="[Text]" custT="1"/>
      <dgm:spPr/>
      <dgm:t>
        <a:bodyPr/>
        <a:lstStyle/>
        <a:p>
          <a:r>
            <a:rPr lang="en-US" sz="1400" noProof="0"/>
            <a:t>Acknowledge EU Funding</a:t>
          </a:r>
        </a:p>
      </dgm:t>
    </dgm:pt>
    <dgm:pt modelId="{F7DA9249-B7CD-49CF-9A97-B850C39D81D8}" type="parTrans" cxnId="{340A37CA-7A64-4E79-BAA7-40F99F08279A}">
      <dgm:prSet/>
      <dgm:spPr/>
      <dgm:t>
        <a:bodyPr/>
        <a:lstStyle/>
        <a:p>
          <a:endParaRPr lang="en-IE"/>
        </a:p>
      </dgm:t>
    </dgm:pt>
    <dgm:pt modelId="{CB7D43EE-0E31-4505-BA58-67AD524EF646}" type="sibTrans" cxnId="{340A37CA-7A64-4E79-BAA7-40F99F08279A}">
      <dgm:prSet/>
      <dgm:spPr/>
      <dgm:t>
        <a:bodyPr/>
        <a:lstStyle/>
        <a:p>
          <a:endParaRPr lang="en-IE"/>
        </a:p>
      </dgm:t>
    </dgm:pt>
    <dgm:pt modelId="{DEE4909F-EEA9-47FD-9AEE-6C7DBCD3D0DD}">
      <dgm:prSet phldrT="[Text]" custT="1"/>
      <dgm:spPr/>
      <dgm:t>
        <a:bodyPr/>
        <a:lstStyle/>
        <a:p>
          <a:r>
            <a:rPr lang="en-US" sz="1400" noProof="0">
              <a:solidFill>
                <a:srgbClr val="004494"/>
              </a:solidFill>
            </a:rPr>
            <a:t>Involve DCs in the comm., dissemination &amp; exploitation activities</a:t>
          </a:r>
          <a:endParaRPr lang="en-US" sz="1400" noProof="0"/>
        </a:p>
      </dgm:t>
    </dgm:pt>
    <dgm:pt modelId="{0904AA98-6A6E-4B68-A187-C103CC40A880}" type="parTrans" cxnId="{15156977-95EB-4EF1-8206-2C644B17A670}">
      <dgm:prSet/>
      <dgm:spPr/>
      <dgm:t>
        <a:bodyPr/>
        <a:lstStyle/>
        <a:p>
          <a:endParaRPr lang="en-IE"/>
        </a:p>
      </dgm:t>
    </dgm:pt>
    <dgm:pt modelId="{70D3D0AB-432A-44C5-B00F-73C6BC02EA7F}" type="sibTrans" cxnId="{15156977-95EB-4EF1-8206-2C644B17A670}">
      <dgm:prSet/>
      <dgm:spPr/>
      <dgm:t>
        <a:bodyPr/>
        <a:lstStyle/>
        <a:p>
          <a:endParaRPr lang="en-IE"/>
        </a:p>
      </dgm:t>
    </dgm:pt>
    <dgm:pt modelId="{56C1F0D8-E42C-454E-9C29-DE9163F08B3A}">
      <dgm:prSet phldrT="[Text]" custT="1"/>
      <dgm:spPr/>
      <dgm:t>
        <a:bodyPr/>
        <a:lstStyle/>
        <a:p>
          <a:r>
            <a:rPr lang="en-US" sz="1400" noProof="0">
              <a:solidFill>
                <a:srgbClr val="004494"/>
              </a:solidFill>
            </a:rPr>
            <a:t>Promote action &amp; results to maximize their impact</a:t>
          </a:r>
        </a:p>
      </dgm:t>
    </dgm:pt>
    <dgm:pt modelId="{D99E2AC7-8C39-4DE1-BA82-0036CDD224F8}" type="parTrans" cxnId="{CA6045C7-CC64-4C75-8DCA-A93DA6F0C3A1}">
      <dgm:prSet/>
      <dgm:spPr/>
      <dgm:t>
        <a:bodyPr/>
        <a:lstStyle/>
        <a:p>
          <a:endParaRPr lang="en-IE"/>
        </a:p>
      </dgm:t>
    </dgm:pt>
    <dgm:pt modelId="{786D5712-C03B-488E-B0AB-B2AD1DBF96C5}" type="sibTrans" cxnId="{CA6045C7-CC64-4C75-8DCA-A93DA6F0C3A1}">
      <dgm:prSet/>
      <dgm:spPr/>
      <dgm:t>
        <a:bodyPr/>
        <a:lstStyle/>
        <a:p>
          <a:endParaRPr lang="en-IE"/>
        </a:p>
      </dgm:t>
    </dgm:pt>
    <dgm:pt modelId="{028686E8-3A3B-4FFE-BF3A-DE27A565A66E}">
      <dgm:prSet phldrT="[Text]" custT="1"/>
      <dgm:spPr/>
      <dgm:t>
        <a:bodyPr/>
        <a:lstStyle/>
        <a:p>
          <a:r>
            <a:rPr lang="en-US" sz="1400" noProof="0"/>
            <a:t>Use social media</a:t>
          </a:r>
        </a:p>
      </dgm:t>
    </dgm:pt>
    <dgm:pt modelId="{1B04289F-E7A8-48D0-B2C4-A537ECBCBB49}" type="parTrans" cxnId="{9018FB7E-D320-4F68-8CE4-AAF7B76D5594}">
      <dgm:prSet/>
      <dgm:spPr/>
      <dgm:t>
        <a:bodyPr/>
        <a:lstStyle/>
        <a:p>
          <a:endParaRPr lang="en-IE"/>
        </a:p>
      </dgm:t>
    </dgm:pt>
    <dgm:pt modelId="{67DD7E3A-F48E-4480-A071-25995F636400}" type="sibTrans" cxnId="{9018FB7E-D320-4F68-8CE4-AAF7B76D5594}">
      <dgm:prSet/>
      <dgm:spPr/>
      <dgm:t>
        <a:bodyPr/>
        <a:lstStyle/>
        <a:p>
          <a:endParaRPr lang="en-IE"/>
        </a:p>
      </dgm:t>
    </dgm:pt>
    <dgm:pt modelId="{8126F13C-76E8-461F-B110-F61270E21C53}">
      <dgm:prSet phldrT="[Text]" custT="1"/>
      <dgm:spPr/>
      <dgm:t>
        <a:bodyPr/>
        <a:lstStyle/>
        <a:p>
          <a:r>
            <a:rPr lang="en-US" sz="1400" noProof="0"/>
            <a:t>Create website</a:t>
          </a:r>
        </a:p>
      </dgm:t>
    </dgm:pt>
    <dgm:pt modelId="{F271D9EA-8B39-4BE0-8B73-F780E3880E1B}" type="parTrans" cxnId="{DF13D89D-1046-442E-A9C6-444B13D5C08D}">
      <dgm:prSet/>
      <dgm:spPr/>
      <dgm:t>
        <a:bodyPr/>
        <a:lstStyle/>
        <a:p>
          <a:endParaRPr lang="en-IE"/>
        </a:p>
      </dgm:t>
    </dgm:pt>
    <dgm:pt modelId="{9F727D09-D181-4D57-BFE4-52F75A8F3B2F}" type="sibTrans" cxnId="{DF13D89D-1046-442E-A9C6-444B13D5C08D}">
      <dgm:prSet/>
      <dgm:spPr/>
      <dgm:t>
        <a:bodyPr/>
        <a:lstStyle/>
        <a:p>
          <a:endParaRPr lang="en-IE"/>
        </a:p>
      </dgm:t>
    </dgm:pt>
    <dgm:pt modelId="{FB40D51F-BEA6-4526-A385-CE4F9DA3F95F}" type="pres">
      <dgm:prSet presAssocID="{1E10786F-A1EC-4CC6-9AB2-BDF4A81924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BBA7D6D-C5F1-4981-8391-22404C775E21}" type="pres">
      <dgm:prSet presAssocID="{DF904BE6-1C35-42A7-9053-59FEA1E1F1EB}" presName="Parent" presStyleLbl="node0" presStyleIdx="0" presStyleCnt="1">
        <dgm:presLayoutVars>
          <dgm:chMax val="6"/>
          <dgm:chPref val="6"/>
        </dgm:presLayoutVars>
      </dgm:prSet>
      <dgm:spPr/>
    </dgm:pt>
    <dgm:pt modelId="{954E7537-A798-4339-90A9-A6009FC888C2}" type="pres">
      <dgm:prSet presAssocID="{9EA0E688-E40D-40CE-8D1E-575E9D91EB87}" presName="Accent1" presStyleCnt="0"/>
      <dgm:spPr/>
    </dgm:pt>
    <dgm:pt modelId="{CF4E70DE-1EA5-459D-A5E3-ACCFAFB175D4}" type="pres">
      <dgm:prSet presAssocID="{9EA0E688-E40D-40CE-8D1E-575E9D91EB87}" presName="Accent" presStyleLbl="bgShp" presStyleIdx="0" presStyleCnt="6"/>
      <dgm:spPr/>
    </dgm:pt>
    <dgm:pt modelId="{E89B4785-BA9A-479B-B4B4-DECAB5C3610E}" type="pres">
      <dgm:prSet presAssocID="{9EA0E688-E40D-40CE-8D1E-575E9D91EB8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28B012D-E7B4-4AFD-9BED-028DBB73E507}" type="pres">
      <dgm:prSet presAssocID="{BAD67367-F0E7-47B7-B847-03F5EF197E00}" presName="Accent2" presStyleCnt="0"/>
      <dgm:spPr/>
    </dgm:pt>
    <dgm:pt modelId="{1E0CAC22-B6C9-4D12-ADF8-B629FF960CB2}" type="pres">
      <dgm:prSet presAssocID="{BAD67367-F0E7-47B7-B847-03F5EF197E00}" presName="Accent" presStyleLbl="bgShp" presStyleIdx="1" presStyleCnt="6"/>
      <dgm:spPr/>
    </dgm:pt>
    <dgm:pt modelId="{FE576452-409D-4D7A-8D99-6D6257B8E02A}" type="pres">
      <dgm:prSet presAssocID="{BAD67367-F0E7-47B7-B847-03F5EF197E0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AD7FB04-6946-44FA-A6D0-AA4313D9BA0D}" type="pres">
      <dgm:prSet presAssocID="{DEE4909F-EEA9-47FD-9AEE-6C7DBCD3D0DD}" presName="Accent3" presStyleCnt="0"/>
      <dgm:spPr/>
    </dgm:pt>
    <dgm:pt modelId="{33BB42E8-5FB6-491B-A6BA-C73F3AD49A18}" type="pres">
      <dgm:prSet presAssocID="{DEE4909F-EEA9-47FD-9AEE-6C7DBCD3D0DD}" presName="Accent" presStyleLbl="bgShp" presStyleIdx="2" presStyleCnt="6"/>
      <dgm:spPr/>
    </dgm:pt>
    <dgm:pt modelId="{C4E0FD88-2CAE-4F1C-81CD-DE0EA819B78B}" type="pres">
      <dgm:prSet presAssocID="{DEE4909F-EEA9-47FD-9AEE-6C7DBCD3D0D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B915DE-992C-4C8F-A903-9B6C13411FC1}" type="pres">
      <dgm:prSet presAssocID="{56C1F0D8-E42C-454E-9C29-DE9163F08B3A}" presName="Accent4" presStyleCnt="0"/>
      <dgm:spPr/>
    </dgm:pt>
    <dgm:pt modelId="{E8D1C381-5BF5-44A2-9C7F-D986A34EDC8E}" type="pres">
      <dgm:prSet presAssocID="{56C1F0D8-E42C-454E-9C29-DE9163F08B3A}" presName="Accent" presStyleLbl="bgShp" presStyleIdx="3" presStyleCnt="6"/>
      <dgm:spPr/>
    </dgm:pt>
    <dgm:pt modelId="{04C1F5E9-33D5-4AA3-BFA2-FD2CDCBA7E58}" type="pres">
      <dgm:prSet presAssocID="{56C1F0D8-E42C-454E-9C29-DE9163F08B3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920C8A3-270C-4BDE-9B13-3DBDC559EFD1}" type="pres">
      <dgm:prSet presAssocID="{028686E8-3A3B-4FFE-BF3A-DE27A565A66E}" presName="Accent5" presStyleCnt="0"/>
      <dgm:spPr/>
    </dgm:pt>
    <dgm:pt modelId="{273F3EE1-ED5E-472E-BC8E-2A3BCA2264D1}" type="pres">
      <dgm:prSet presAssocID="{028686E8-3A3B-4FFE-BF3A-DE27A565A66E}" presName="Accent" presStyleLbl="bgShp" presStyleIdx="4" presStyleCnt="6"/>
      <dgm:spPr/>
    </dgm:pt>
    <dgm:pt modelId="{D7549C06-3EF7-4758-B3B4-2C29AD6FA777}" type="pres">
      <dgm:prSet presAssocID="{028686E8-3A3B-4FFE-BF3A-DE27A565A66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87FC597-AEA9-4D31-B4C8-ED469A7D1F76}" type="pres">
      <dgm:prSet presAssocID="{8126F13C-76E8-461F-B110-F61270E21C53}" presName="Accent6" presStyleCnt="0"/>
      <dgm:spPr/>
    </dgm:pt>
    <dgm:pt modelId="{63FCF9EE-4BE0-42A3-A09B-3C37071E718D}" type="pres">
      <dgm:prSet presAssocID="{8126F13C-76E8-461F-B110-F61270E21C53}" presName="Accent" presStyleLbl="bgShp" presStyleIdx="5" presStyleCnt="6"/>
      <dgm:spPr/>
    </dgm:pt>
    <dgm:pt modelId="{3F206BFD-CFCC-4DC0-8BC7-6AD8F3027B20}" type="pres">
      <dgm:prSet presAssocID="{8126F13C-76E8-461F-B110-F61270E21C5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913B02F-D1D0-4DFB-BD05-1A4F98F51FDA}" type="presOf" srcId="{DF904BE6-1C35-42A7-9053-59FEA1E1F1EB}" destId="{8BBA7D6D-C5F1-4981-8391-22404C775E21}" srcOrd="0" destOrd="0" presId="urn:microsoft.com/office/officeart/2011/layout/HexagonRadial"/>
    <dgm:cxn modelId="{EE2B5661-2308-4234-942D-625F771FDB6E}" type="presOf" srcId="{9EA0E688-E40D-40CE-8D1E-575E9D91EB87}" destId="{E89B4785-BA9A-479B-B4B4-DECAB5C3610E}" srcOrd="0" destOrd="0" presId="urn:microsoft.com/office/officeart/2011/layout/HexagonRadial"/>
    <dgm:cxn modelId="{3598B861-17AE-4E4E-BBB9-D1760098E1DE}" type="presOf" srcId="{DEE4909F-EEA9-47FD-9AEE-6C7DBCD3D0DD}" destId="{C4E0FD88-2CAE-4F1C-81CD-DE0EA819B78B}" srcOrd="0" destOrd="0" presId="urn:microsoft.com/office/officeart/2011/layout/HexagonRadial"/>
    <dgm:cxn modelId="{15156977-95EB-4EF1-8206-2C644B17A670}" srcId="{DF904BE6-1C35-42A7-9053-59FEA1E1F1EB}" destId="{DEE4909F-EEA9-47FD-9AEE-6C7DBCD3D0DD}" srcOrd="2" destOrd="0" parTransId="{0904AA98-6A6E-4B68-A187-C103CC40A880}" sibTransId="{70D3D0AB-432A-44C5-B00F-73C6BC02EA7F}"/>
    <dgm:cxn modelId="{9018FB7E-D320-4F68-8CE4-AAF7B76D5594}" srcId="{DF904BE6-1C35-42A7-9053-59FEA1E1F1EB}" destId="{028686E8-3A3B-4FFE-BF3A-DE27A565A66E}" srcOrd="4" destOrd="0" parTransId="{1B04289F-E7A8-48D0-B2C4-A537ECBCBB49}" sibTransId="{67DD7E3A-F48E-4480-A071-25995F636400}"/>
    <dgm:cxn modelId="{5F71CE81-96A5-4B9B-ADFC-2CFB9B398E17}" type="presOf" srcId="{56C1F0D8-E42C-454E-9C29-DE9163F08B3A}" destId="{04C1F5E9-33D5-4AA3-BFA2-FD2CDCBA7E58}" srcOrd="0" destOrd="0" presId="urn:microsoft.com/office/officeart/2011/layout/HexagonRadial"/>
    <dgm:cxn modelId="{CC2A3A86-284D-4506-AF25-C6F12B2B51DF}" type="presOf" srcId="{8126F13C-76E8-461F-B110-F61270E21C53}" destId="{3F206BFD-CFCC-4DC0-8BC7-6AD8F3027B20}" srcOrd="0" destOrd="0" presId="urn:microsoft.com/office/officeart/2011/layout/HexagonRadial"/>
    <dgm:cxn modelId="{1167D799-323B-4171-BFD5-1A9825D38F6B}" type="presOf" srcId="{BAD67367-F0E7-47B7-B847-03F5EF197E00}" destId="{FE576452-409D-4D7A-8D99-6D6257B8E02A}" srcOrd="0" destOrd="0" presId="urn:microsoft.com/office/officeart/2011/layout/HexagonRadial"/>
    <dgm:cxn modelId="{954C349D-7C6A-4AF3-9265-4B2104FEA1E2}" srcId="{DF904BE6-1C35-42A7-9053-59FEA1E1F1EB}" destId="{9EA0E688-E40D-40CE-8D1E-575E9D91EB87}" srcOrd="0" destOrd="0" parTransId="{C29498CC-269A-409D-876B-C83DEAF04529}" sibTransId="{AC7ADACE-5F1F-481D-8370-E8866A6358E7}"/>
    <dgm:cxn modelId="{DF13D89D-1046-442E-A9C6-444B13D5C08D}" srcId="{DF904BE6-1C35-42A7-9053-59FEA1E1F1EB}" destId="{8126F13C-76E8-461F-B110-F61270E21C53}" srcOrd="5" destOrd="0" parTransId="{F271D9EA-8B39-4BE0-8B73-F780E3880E1B}" sibTransId="{9F727D09-D181-4D57-BFE4-52F75A8F3B2F}"/>
    <dgm:cxn modelId="{CD021DAA-04F0-4F7B-BBB3-4DC1F2493E7D}" srcId="{1E10786F-A1EC-4CC6-9AB2-BDF4A8192429}" destId="{DF904BE6-1C35-42A7-9053-59FEA1E1F1EB}" srcOrd="0" destOrd="0" parTransId="{E42F092A-9F62-4BC5-A24F-42736EE6BB00}" sibTransId="{5278F96F-ECC1-4BD7-ACAB-FED9BE1663EE}"/>
    <dgm:cxn modelId="{CA6045C7-CC64-4C75-8DCA-A93DA6F0C3A1}" srcId="{DF904BE6-1C35-42A7-9053-59FEA1E1F1EB}" destId="{56C1F0D8-E42C-454E-9C29-DE9163F08B3A}" srcOrd="3" destOrd="0" parTransId="{D99E2AC7-8C39-4DE1-BA82-0036CDD224F8}" sibTransId="{786D5712-C03B-488E-B0AB-B2AD1DBF96C5}"/>
    <dgm:cxn modelId="{340A37CA-7A64-4E79-BAA7-40F99F08279A}" srcId="{DF904BE6-1C35-42A7-9053-59FEA1E1F1EB}" destId="{BAD67367-F0E7-47B7-B847-03F5EF197E00}" srcOrd="1" destOrd="0" parTransId="{F7DA9249-B7CD-49CF-9A97-B850C39D81D8}" sibTransId="{CB7D43EE-0E31-4505-BA58-67AD524EF646}"/>
    <dgm:cxn modelId="{BF1E80EE-B1E0-42EE-8335-716E16ED4A91}" type="presOf" srcId="{1E10786F-A1EC-4CC6-9AB2-BDF4A8192429}" destId="{FB40D51F-BEA6-4526-A385-CE4F9DA3F95F}" srcOrd="0" destOrd="0" presId="urn:microsoft.com/office/officeart/2011/layout/HexagonRadial"/>
    <dgm:cxn modelId="{CF0C14F7-4BAD-459B-A212-7B67A9B6EB9D}" type="presOf" srcId="{028686E8-3A3B-4FFE-BF3A-DE27A565A66E}" destId="{D7549C06-3EF7-4758-B3B4-2C29AD6FA777}" srcOrd="0" destOrd="0" presId="urn:microsoft.com/office/officeart/2011/layout/HexagonRadial"/>
    <dgm:cxn modelId="{009925CB-C7CA-4381-ABEB-CDC867637B05}" type="presParOf" srcId="{FB40D51F-BEA6-4526-A385-CE4F9DA3F95F}" destId="{8BBA7D6D-C5F1-4981-8391-22404C775E21}" srcOrd="0" destOrd="0" presId="urn:microsoft.com/office/officeart/2011/layout/HexagonRadial"/>
    <dgm:cxn modelId="{1CC0ED63-CA09-496E-8E2B-E632BAD71EE9}" type="presParOf" srcId="{FB40D51F-BEA6-4526-A385-CE4F9DA3F95F}" destId="{954E7537-A798-4339-90A9-A6009FC888C2}" srcOrd="1" destOrd="0" presId="urn:microsoft.com/office/officeart/2011/layout/HexagonRadial"/>
    <dgm:cxn modelId="{2BA9B064-D504-4C5F-871C-C299009F6321}" type="presParOf" srcId="{954E7537-A798-4339-90A9-A6009FC888C2}" destId="{CF4E70DE-1EA5-459D-A5E3-ACCFAFB175D4}" srcOrd="0" destOrd="0" presId="urn:microsoft.com/office/officeart/2011/layout/HexagonRadial"/>
    <dgm:cxn modelId="{6002BE2D-56CF-410A-8B2E-945AFA04286E}" type="presParOf" srcId="{FB40D51F-BEA6-4526-A385-CE4F9DA3F95F}" destId="{E89B4785-BA9A-479B-B4B4-DECAB5C3610E}" srcOrd="2" destOrd="0" presId="urn:microsoft.com/office/officeart/2011/layout/HexagonRadial"/>
    <dgm:cxn modelId="{1BBA88F6-1B9F-4EA7-9830-D95A7AF0E808}" type="presParOf" srcId="{FB40D51F-BEA6-4526-A385-CE4F9DA3F95F}" destId="{128B012D-E7B4-4AFD-9BED-028DBB73E507}" srcOrd="3" destOrd="0" presId="urn:microsoft.com/office/officeart/2011/layout/HexagonRadial"/>
    <dgm:cxn modelId="{C7B60FFC-9A37-41F2-A726-217647062EBE}" type="presParOf" srcId="{128B012D-E7B4-4AFD-9BED-028DBB73E507}" destId="{1E0CAC22-B6C9-4D12-ADF8-B629FF960CB2}" srcOrd="0" destOrd="0" presId="urn:microsoft.com/office/officeart/2011/layout/HexagonRadial"/>
    <dgm:cxn modelId="{CFA8DEC8-6CB2-4CCA-8357-722A005AF763}" type="presParOf" srcId="{FB40D51F-BEA6-4526-A385-CE4F9DA3F95F}" destId="{FE576452-409D-4D7A-8D99-6D6257B8E02A}" srcOrd="4" destOrd="0" presId="urn:microsoft.com/office/officeart/2011/layout/HexagonRadial"/>
    <dgm:cxn modelId="{6318F4C9-5B7D-49E3-AD83-0F91ABE9EBDC}" type="presParOf" srcId="{FB40D51F-BEA6-4526-A385-CE4F9DA3F95F}" destId="{5AD7FB04-6946-44FA-A6D0-AA4313D9BA0D}" srcOrd="5" destOrd="0" presId="urn:microsoft.com/office/officeart/2011/layout/HexagonRadial"/>
    <dgm:cxn modelId="{24C56C3F-057F-4299-A8A5-A6D26FE00F5E}" type="presParOf" srcId="{5AD7FB04-6946-44FA-A6D0-AA4313D9BA0D}" destId="{33BB42E8-5FB6-491B-A6BA-C73F3AD49A18}" srcOrd="0" destOrd="0" presId="urn:microsoft.com/office/officeart/2011/layout/HexagonRadial"/>
    <dgm:cxn modelId="{D42135E7-4191-4137-B27B-A33E1CA149B6}" type="presParOf" srcId="{FB40D51F-BEA6-4526-A385-CE4F9DA3F95F}" destId="{C4E0FD88-2CAE-4F1C-81CD-DE0EA819B78B}" srcOrd="6" destOrd="0" presId="urn:microsoft.com/office/officeart/2011/layout/HexagonRadial"/>
    <dgm:cxn modelId="{227885CE-168D-474A-8F33-F8C5AE7F74DD}" type="presParOf" srcId="{FB40D51F-BEA6-4526-A385-CE4F9DA3F95F}" destId="{51B915DE-992C-4C8F-A903-9B6C13411FC1}" srcOrd="7" destOrd="0" presId="urn:microsoft.com/office/officeart/2011/layout/HexagonRadial"/>
    <dgm:cxn modelId="{D88AED56-DC4F-4FA2-96F4-5031B42020A9}" type="presParOf" srcId="{51B915DE-992C-4C8F-A903-9B6C13411FC1}" destId="{E8D1C381-5BF5-44A2-9C7F-D986A34EDC8E}" srcOrd="0" destOrd="0" presId="urn:microsoft.com/office/officeart/2011/layout/HexagonRadial"/>
    <dgm:cxn modelId="{B466C2E2-3BF0-4F36-B0BB-B6601FAFBB98}" type="presParOf" srcId="{FB40D51F-BEA6-4526-A385-CE4F9DA3F95F}" destId="{04C1F5E9-33D5-4AA3-BFA2-FD2CDCBA7E58}" srcOrd="8" destOrd="0" presId="urn:microsoft.com/office/officeart/2011/layout/HexagonRadial"/>
    <dgm:cxn modelId="{7615B62B-9224-4E97-B21D-B5EA0D1240F4}" type="presParOf" srcId="{FB40D51F-BEA6-4526-A385-CE4F9DA3F95F}" destId="{1920C8A3-270C-4BDE-9B13-3DBDC559EFD1}" srcOrd="9" destOrd="0" presId="urn:microsoft.com/office/officeart/2011/layout/HexagonRadial"/>
    <dgm:cxn modelId="{73D8AE7C-B297-41C9-A739-54F069E351E7}" type="presParOf" srcId="{1920C8A3-270C-4BDE-9B13-3DBDC559EFD1}" destId="{273F3EE1-ED5E-472E-BC8E-2A3BCA2264D1}" srcOrd="0" destOrd="0" presId="urn:microsoft.com/office/officeart/2011/layout/HexagonRadial"/>
    <dgm:cxn modelId="{52D2BD1D-6862-4C3B-B512-4138B7246CB5}" type="presParOf" srcId="{FB40D51F-BEA6-4526-A385-CE4F9DA3F95F}" destId="{D7549C06-3EF7-4758-B3B4-2C29AD6FA777}" srcOrd="10" destOrd="0" presId="urn:microsoft.com/office/officeart/2011/layout/HexagonRadial"/>
    <dgm:cxn modelId="{95B7DA05-3DBE-4493-B2A0-12874EDC6DEF}" type="presParOf" srcId="{FB40D51F-BEA6-4526-A385-CE4F9DA3F95F}" destId="{187FC597-AEA9-4D31-B4C8-ED469A7D1F76}" srcOrd="11" destOrd="0" presId="urn:microsoft.com/office/officeart/2011/layout/HexagonRadial"/>
    <dgm:cxn modelId="{6E05C967-207A-4048-96B6-D8F025DA6BF6}" type="presParOf" srcId="{187FC597-AEA9-4D31-B4C8-ED469A7D1F76}" destId="{63FCF9EE-4BE0-42A3-A09B-3C37071E718D}" srcOrd="0" destOrd="0" presId="urn:microsoft.com/office/officeart/2011/layout/HexagonRadial"/>
    <dgm:cxn modelId="{12989CC2-3086-40D0-9219-DBD85B54CA36}" type="presParOf" srcId="{FB40D51F-BEA6-4526-A385-CE4F9DA3F95F}" destId="{3F206BFD-CFCC-4DC0-8BC7-6AD8F3027B2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370D26-5A31-4170-BE41-51C75FFB29DA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9EB686-57EE-4554-A976-7298F5C540E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0">
              <a:hlinkClick xmlns:r="http://schemas.openxmlformats.org/officeDocument/2006/relationships" r:id="rId1"/>
            </a:rPr>
            <a:t>Funding &amp; tender opportunities portal</a:t>
          </a:r>
          <a:endParaRPr lang="en-US" b="0"/>
        </a:p>
      </dgm:t>
    </dgm:pt>
    <dgm:pt modelId="{084870E3-766E-44BB-83D1-4AA29BAB71CF}" type="parTrans" cxnId="{17132D97-56CD-4932-B1AB-D1036BF1D3CD}">
      <dgm:prSet/>
      <dgm:spPr/>
      <dgm:t>
        <a:bodyPr/>
        <a:lstStyle/>
        <a:p>
          <a:endParaRPr lang="en-US"/>
        </a:p>
      </dgm:t>
    </dgm:pt>
    <dgm:pt modelId="{5C09F280-D792-4227-825E-49FBD97A7D6D}" type="sibTrans" cxnId="{17132D97-56CD-4932-B1AB-D1036BF1D3CD}">
      <dgm:prSet/>
      <dgm:spPr/>
      <dgm:t>
        <a:bodyPr/>
        <a:lstStyle/>
        <a:p>
          <a:endParaRPr lang="en-US"/>
        </a:p>
      </dgm:t>
    </dgm:pt>
    <dgm:pt modelId="{E78EB20E-7CAA-46A2-A9E5-982E17687AF0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BE">
              <a:solidFill>
                <a:schemeClr val="bg1"/>
              </a:solidFill>
              <a:hlinkClick xmlns:r="http://schemas.openxmlformats.org/officeDocument/2006/relationships" r:id="rId2"/>
            </a:rPr>
            <a:t>Reference documents</a:t>
          </a:r>
          <a:endParaRPr lang="en-US">
            <a:solidFill>
              <a:schemeClr val="bg1"/>
            </a:solidFill>
          </a:endParaRPr>
        </a:p>
      </dgm:t>
    </dgm:pt>
    <dgm:pt modelId="{67F05B28-45B7-4246-8484-D02BDA832DD8}" type="parTrans" cxnId="{3FDCBF67-3B2F-44B6-A0FE-C8DD41895408}">
      <dgm:prSet/>
      <dgm:spPr/>
      <dgm:t>
        <a:bodyPr/>
        <a:lstStyle/>
        <a:p>
          <a:endParaRPr lang="en-US"/>
        </a:p>
      </dgm:t>
    </dgm:pt>
    <dgm:pt modelId="{D6AC4FC3-792A-43E5-91B0-AF51A95270FD}" type="sibTrans" cxnId="{3FDCBF67-3B2F-44B6-A0FE-C8DD41895408}">
      <dgm:prSet/>
      <dgm:spPr/>
      <dgm:t>
        <a:bodyPr/>
        <a:lstStyle/>
        <a:p>
          <a:endParaRPr lang="en-US"/>
        </a:p>
      </dgm:t>
    </dgm:pt>
    <dgm:pt modelId="{7E3CAEB4-3781-499F-A894-A010AA0093B5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noProof="0">
              <a:hlinkClick xmlns:r="http://schemas.openxmlformats.org/officeDocument/2006/relationships" r:id="rId3"/>
            </a:rPr>
            <a:t>Partner search</a:t>
          </a:r>
          <a:endParaRPr lang="en-US" noProof="0"/>
        </a:p>
      </dgm:t>
    </dgm:pt>
    <dgm:pt modelId="{603BBE43-B6AC-4663-813D-C0FE45FF9668}" type="parTrans" cxnId="{A03B1E65-6810-41AB-B1C3-8D5A6614B3B9}">
      <dgm:prSet/>
      <dgm:spPr/>
      <dgm:t>
        <a:bodyPr/>
        <a:lstStyle/>
        <a:p>
          <a:endParaRPr lang="en-US"/>
        </a:p>
      </dgm:t>
    </dgm:pt>
    <dgm:pt modelId="{A0961277-A6A8-478F-9297-1DB214BD2F52}" type="sibTrans" cxnId="{A03B1E65-6810-41AB-B1C3-8D5A6614B3B9}">
      <dgm:prSet/>
      <dgm:spPr/>
      <dgm:t>
        <a:bodyPr/>
        <a:lstStyle/>
        <a:p>
          <a:endParaRPr lang="en-US"/>
        </a:p>
      </dgm:t>
    </dgm:pt>
    <dgm:pt modelId="{B541F6F5-F248-4181-B0F8-E68F67354F08}">
      <dgm:prSet phldrT="[Text]"/>
      <dgm:spPr/>
      <dgm:t>
        <a:bodyPr/>
        <a:lstStyle/>
        <a:p>
          <a:r>
            <a:rPr lang="en-US" noProof="0">
              <a:hlinkClick xmlns:r="http://schemas.openxmlformats.org/officeDocument/2006/relationships" r:id="rId4"/>
            </a:rPr>
            <a:t>Online manual</a:t>
          </a:r>
          <a:endParaRPr lang="en-US" noProof="0"/>
        </a:p>
      </dgm:t>
    </dgm:pt>
    <dgm:pt modelId="{45F2DC22-FA7A-4F07-B725-4C7BEFE63957}" type="parTrans" cxnId="{108D364D-87AC-455D-97C1-076460D0408B}">
      <dgm:prSet/>
      <dgm:spPr/>
      <dgm:t>
        <a:bodyPr/>
        <a:lstStyle/>
        <a:p>
          <a:endParaRPr lang="en-US"/>
        </a:p>
      </dgm:t>
    </dgm:pt>
    <dgm:pt modelId="{A083D54B-C9FA-4AC7-A8DA-13CB5D322707}" type="sibTrans" cxnId="{108D364D-87AC-455D-97C1-076460D0408B}">
      <dgm:prSet/>
      <dgm:spPr/>
      <dgm:t>
        <a:bodyPr/>
        <a:lstStyle/>
        <a:p>
          <a:endParaRPr lang="en-US"/>
        </a:p>
      </dgm:t>
    </dgm:pt>
    <dgm:pt modelId="{0F97986A-5667-44BE-8396-210CF3460035}">
      <dgm:prSet phldrT="[Text]"/>
      <dgm:spPr/>
      <dgm:t>
        <a:bodyPr/>
        <a:lstStyle/>
        <a:p>
          <a:r>
            <a:rPr lang="fr-BE">
              <a:hlinkClick xmlns:r="http://schemas.openxmlformats.org/officeDocument/2006/relationships" r:id="rId5"/>
            </a:rPr>
            <a:t>IT How to</a:t>
          </a:r>
          <a:endParaRPr lang="en-US"/>
        </a:p>
      </dgm:t>
    </dgm:pt>
    <dgm:pt modelId="{8537ECE0-E67A-4161-814E-6AF5FCEF10B9}" type="parTrans" cxnId="{80381631-2C19-4CA4-AB4F-F5D22994EC7B}">
      <dgm:prSet/>
      <dgm:spPr/>
      <dgm:t>
        <a:bodyPr/>
        <a:lstStyle/>
        <a:p>
          <a:endParaRPr lang="en-US"/>
        </a:p>
      </dgm:t>
    </dgm:pt>
    <dgm:pt modelId="{B7CA6698-0DAE-4CA5-892D-327FA242B0C5}" type="sibTrans" cxnId="{80381631-2C19-4CA4-AB4F-F5D22994EC7B}">
      <dgm:prSet/>
      <dgm:spPr/>
      <dgm:t>
        <a:bodyPr/>
        <a:lstStyle/>
        <a:p>
          <a:endParaRPr lang="en-US"/>
        </a:p>
      </dgm:t>
    </dgm:pt>
    <dgm:pt modelId="{D9F42A44-9A2A-4FBC-A074-54996378312D}">
      <dgm:prSet phldrT="[Text]"/>
      <dgm:spPr/>
      <dgm:t>
        <a:bodyPr/>
        <a:lstStyle/>
        <a:p>
          <a:r>
            <a:rPr lang="en-US" noProof="0">
              <a:hlinkClick xmlns:r="http://schemas.openxmlformats.org/officeDocument/2006/relationships" r:id="rId6"/>
            </a:rPr>
            <a:t>Project &amp; results</a:t>
          </a:r>
          <a:endParaRPr lang="en-US" noProof="0"/>
        </a:p>
      </dgm:t>
    </dgm:pt>
    <dgm:pt modelId="{116BCDD3-A8E0-49DF-B03A-394C9AAF6A0F}" type="parTrans" cxnId="{6C31CB52-416A-464B-B6E6-53034C31B21F}">
      <dgm:prSet/>
      <dgm:spPr/>
      <dgm:t>
        <a:bodyPr/>
        <a:lstStyle/>
        <a:p>
          <a:endParaRPr lang="en-US"/>
        </a:p>
      </dgm:t>
    </dgm:pt>
    <dgm:pt modelId="{6FDA9E7E-3D56-4293-9758-FDB7BF38A479}" type="sibTrans" cxnId="{6C31CB52-416A-464B-B6E6-53034C31B21F}">
      <dgm:prSet/>
      <dgm:spPr/>
      <dgm:t>
        <a:bodyPr/>
        <a:lstStyle/>
        <a:p>
          <a:endParaRPr lang="en-US"/>
        </a:p>
      </dgm:t>
    </dgm:pt>
    <dgm:pt modelId="{B59F6AE6-6D53-4186-B885-7C1DE54BDDB7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noProof="0">
              <a:hlinkClick xmlns:r="http://schemas.openxmlformats.org/officeDocument/2006/relationships" r:id="rId7"/>
            </a:rPr>
            <a:t>Participant register</a:t>
          </a:r>
          <a:endParaRPr lang="en-US" noProof="0"/>
        </a:p>
      </dgm:t>
    </dgm:pt>
    <dgm:pt modelId="{10422F70-E233-475D-9B56-0FA6F301CE89}" type="parTrans" cxnId="{2E64445A-CC4C-493F-A5B0-E43B253CD98D}">
      <dgm:prSet/>
      <dgm:spPr/>
      <dgm:t>
        <a:bodyPr/>
        <a:lstStyle/>
        <a:p>
          <a:endParaRPr lang="en-US"/>
        </a:p>
      </dgm:t>
    </dgm:pt>
    <dgm:pt modelId="{901016B7-1899-4846-90BE-86B0E68F57AD}" type="sibTrans" cxnId="{2E64445A-CC4C-493F-A5B0-E43B253CD98D}">
      <dgm:prSet/>
      <dgm:spPr/>
      <dgm:t>
        <a:bodyPr/>
        <a:lstStyle/>
        <a:p>
          <a:endParaRPr lang="en-US"/>
        </a:p>
      </dgm:t>
    </dgm:pt>
    <dgm:pt modelId="{CDA3E216-B176-4505-8ECB-502CFCD1A909}">
      <dgm:prSet/>
      <dgm:spPr/>
      <dgm:t>
        <a:bodyPr/>
        <a:lstStyle/>
        <a:p>
          <a:endParaRPr lang="en-US"/>
        </a:p>
      </dgm:t>
    </dgm:pt>
    <dgm:pt modelId="{B930584E-A5C9-4C37-A34A-F27574B795A6}" type="parTrans" cxnId="{339A2951-555E-408A-9F13-463EC04036B7}">
      <dgm:prSet/>
      <dgm:spPr/>
      <dgm:t>
        <a:bodyPr/>
        <a:lstStyle/>
        <a:p>
          <a:endParaRPr lang="en-US"/>
        </a:p>
      </dgm:t>
    </dgm:pt>
    <dgm:pt modelId="{E525EF77-E0CA-4191-B085-6D91435CBD21}" type="sibTrans" cxnId="{339A2951-555E-408A-9F13-463EC04036B7}">
      <dgm:prSet/>
      <dgm:spPr/>
      <dgm:t>
        <a:bodyPr/>
        <a:lstStyle/>
        <a:p>
          <a:endParaRPr lang="en-US"/>
        </a:p>
      </dgm:t>
    </dgm:pt>
    <dgm:pt modelId="{77644E01-E7C3-4B5B-A9BE-85228CC9EC98}" type="pres">
      <dgm:prSet presAssocID="{5E370D26-5A31-4170-BE41-51C75FFB29D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FF8D623-2BBA-4B27-8E92-1A5959A60A23}" type="pres">
      <dgm:prSet presAssocID="{919EB686-57EE-4554-A976-7298F5C540E7}" presName="Parent" presStyleLbl="node0" presStyleIdx="0" presStyleCnt="1">
        <dgm:presLayoutVars>
          <dgm:chMax val="6"/>
          <dgm:chPref val="6"/>
        </dgm:presLayoutVars>
      </dgm:prSet>
      <dgm:spPr/>
    </dgm:pt>
    <dgm:pt modelId="{B20A5711-043D-46DC-AF2E-3DB5FF1420E1}" type="pres">
      <dgm:prSet presAssocID="{E78EB20E-7CAA-46A2-A9E5-982E17687AF0}" presName="Accent1" presStyleCnt="0"/>
      <dgm:spPr/>
    </dgm:pt>
    <dgm:pt modelId="{34EF3BD3-D38F-4142-BCDB-BF2A46E1B8D8}" type="pres">
      <dgm:prSet presAssocID="{E78EB20E-7CAA-46A2-A9E5-982E17687AF0}" presName="Accent" presStyleLbl="bgShp" presStyleIdx="0" presStyleCnt="6"/>
      <dgm:spPr/>
    </dgm:pt>
    <dgm:pt modelId="{37A86B7F-2837-4FB6-96C2-E2D43A6D4A11}" type="pres">
      <dgm:prSet presAssocID="{E78EB20E-7CAA-46A2-A9E5-982E17687AF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6259107-D4CE-44D2-96C0-08807D55D25D}" type="pres">
      <dgm:prSet presAssocID="{7E3CAEB4-3781-499F-A894-A010AA0093B5}" presName="Accent2" presStyleCnt="0"/>
      <dgm:spPr/>
    </dgm:pt>
    <dgm:pt modelId="{188C6509-5105-4A1A-BF5E-6932D05AB2E5}" type="pres">
      <dgm:prSet presAssocID="{7E3CAEB4-3781-499F-A894-A010AA0093B5}" presName="Accent" presStyleLbl="bgShp" presStyleIdx="1" presStyleCnt="6"/>
      <dgm:spPr/>
    </dgm:pt>
    <dgm:pt modelId="{D2FC2A7F-141C-4CD8-A712-EE18EE6FDE21}" type="pres">
      <dgm:prSet presAssocID="{7E3CAEB4-3781-499F-A894-A010AA0093B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1BACEA1-D216-461A-94D4-CAA22A6EB147}" type="pres">
      <dgm:prSet presAssocID="{B541F6F5-F248-4181-B0F8-E68F67354F08}" presName="Accent3" presStyleCnt="0"/>
      <dgm:spPr/>
    </dgm:pt>
    <dgm:pt modelId="{C4CF02D6-5844-4431-97A5-A0CE115C2D87}" type="pres">
      <dgm:prSet presAssocID="{B541F6F5-F248-4181-B0F8-E68F67354F08}" presName="Accent" presStyleLbl="bgShp" presStyleIdx="2" presStyleCnt="6"/>
      <dgm:spPr/>
    </dgm:pt>
    <dgm:pt modelId="{34FE3698-2559-4CB2-8F0B-DDC1524644ED}" type="pres">
      <dgm:prSet presAssocID="{B541F6F5-F248-4181-B0F8-E68F67354F0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902BF4F-5D3A-4EA2-81A8-876333FD541B}" type="pres">
      <dgm:prSet presAssocID="{0F97986A-5667-44BE-8396-210CF3460035}" presName="Accent4" presStyleCnt="0"/>
      <dgm:spPr/>
    </dgm:pt>
    <dgm:pt modelId="{FED86037-81D4-4A27-984D-0AE679822114}" type="pres">
      <dgm:prSet presAssocID="{0F97986A-5667-44BE-8396-210CF3460035}" presName="Accent" presStyleLbl="bgShp" presStyleIdx="3" presStyleCnt="6"/>
      <dgm:spPr/>
    </dgm:pt>
    <dgm:pt modelId="{B2053E4D-BB0D-4EC3-98C4-CB297EDB7770}" type="pres">
      <dgm:prSet presAssocID="{0F97986A-5667-44BE-8396-210CF346003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2EC9670-0F60-4206-B856-23A41238B1DB}" type="pres">
      <dgm:prSet presAssocID="{D9F42A44-9A2A-4FBC-A074-54996378312D}" presName="Accent5" presStyleCnt="0"/>
      <dgm:spPr/>
    </dgm:pt>
    <dgm:pt modelId="{D29D915C-B579-4AC4-B0E0-10B83BC2968E}" type="pres">
      <dgm:prSet presAssocID="{D9F42A44-9A2A-4FBC-A074-54996378312D}" presName="Accent" presStyleLbl="bgShp" presStyleIdx="4" presStyleCnt="6"/>
      <dgm:spPr/>
    </dgm:pt>
    <dgm:pt modelId="{29CA2CF6-E5C6-4DB9-95BA-9737D0549AF0}" type="pres">
      <dgm:prSet presAssocID="{D9F42A44-9A2A-4FBC-A074-54996378312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047A6F7-6C4B-4835-A4C7-A2B7141363B5}" type="pres">
      <dgm:prSet presAssocID="{B59F6AE6-6D53-4186-B885-7C1DE54BDDB7}" presName="Accent6" presStyleCnt="0"/>
      <dgm:spPr/>
    </dgm:pt>
    <dgm:pt modelId="{FF3EF9DB-ABB7-429C-A434-DAF23441BE5A}" type="pres">
      <dgm:prSet presAssocID="{B59F6AE6-6D53-4186-B885-7C1DE54BDDB7}" presName="Accent" presStyleLbl="bgShp" presStyleIdx="5" presStyleCnt="6"/>
      <dgm:spPr/>
    </dgm:pt>
    <dgm:pt modelId="{3D52857B-A094-4B3F-8DFB-A7A76C577EAB}" type="pres">
      <dgm:prSet presAssocID="{B59F6AE6-6D53-4186-B885-7C1DE54BDDB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0381631-2C19-4CA4-AB4F-F5D22994EC7B}" srcId="{919EB686-57EE-4554-A976-7298F5C540E7}" destId="{0F97986A-5667-44BE-8396-210CF3460035}" srcOrd="3" destOrd="0" parTransId="{8537ECE0-E67A-4161-814E-6AF5FCEF10B9}" sibTransId="{B7CA6698-0DAE-4CA5-892D-327FA242B0C5}"/>
    <dgm:cxn modelId="{E1BF425B-E85E-49F9-BDFE-CA6C25EF733E}" type="presOf" srcId="{B59F6AE6-6D53-4186-B885-7C1DE54BDDB7}" destId="{3D52857B-A094-4B3F-8DFB-A7A76C577EAB}" srcOrd="0" destOrd="0" presId="urn:microsoft.com/office/officeart/2011/layout/HexagonRadial"/>
    <dgm:cxn modelId="{6EC13341-4B58-495D-ADFF-C02C19F55EBE}" type="presOf" srcId="{5E370D26-5A31-4170-BE41-51C75FFB29DA}" destId="{77644E01-E7C3-4B5B-A9BE-85228CC9EC98}" srcOrd="0" destOrd="0" presId="urn:microsoft.com/office/officeart/2011/layout/HexagonRadial"/>
    <dgm:cxn modelId="{A03B1E65-6810-41AB-B1C3-8D5A6614B3B9}" srcId="{919EB686-57EE-4554-A976-7298F5C540E7}" destId="{7E3CAEB4-3781-499F-A894-A010AA0093B5}" srcOrd="1" destOrd="0" parTransId="{603BBE43-B6AC-4663-813D-C0FE45FF9668}" sibTransId="{A0961277-A6A8-478F-9297-1DB214BD2F52}"/>
    <dgm:cxn modelId="{3FDCBF67-3B2F-44B6-A0FE-C8DD41895408}" srcId="{919EB686-57EE-4554-A976-7298F5C540E7}" destId="{E78EB20E-7CAA-46A2-A9E5-982E17687AF0}" srcOrd="0" destOrd="0" parTransId="{67F05B28-45B7-4246-8484-D02BDA832DD8}" sibTransId="{D6AC4FC3-792A-43E5-91B0-AF51A95270FD}"/>
    <dgm:cxn modelId="{FC30956A-4B24-46A7-BA81-AF526C962B74}" type="presOf" srcId="{D9F42A44-9A2A-4FBC-A074-54996378312D}" destId="{29CA2CF6-E5C6-4DB9-95BA-9737D0549AF0}" srcOrd="0" destOrd="0" presId="urn:microsoft.com/office/officeart/2011/layout/HexagonRadial"/>
    <dgm:cxn modelId="{108D364D-87AC-455D-97C1-076460D0408B}" srcId="{919EB686-57EE-4554-A976-7298F5C540E7}" destId="{B541F6F5-F248-4181-B0F8-E68F67354F08}" srcOrd="2" destOrd="0" parTransId="{45F2DC22-FA7A-4F07-B725-4C7BEFE63957}" sibTransId="{A083D54B-C9FA-4AC7-A8DA-13CB5D322707}"/>
    <dgm:cxn modelId="{2976A950-8A4A-49F0-8417-9FC6BC9A35B1}" type="presOf" srcId="{7E3CAEB4-3781-499F-A894-A010AA0093B5}" destId="{D2FC2A7F-141C-4CD8-A712-EE18EE6FDE21}" srcOrd="0" destOrd="0" presId="urn:microsoft.com/office/officeart/2011/layout/HexagonRadial"/>
    <dgm:cxn modelId="{339A2951-555E-408A-9F13-463EC04036B7}" srcId="{5E370D26-5A31-4170-BE41-51C75FFB29DA}" destId="{CDA3E216-B176-4505-8ECB-502CFCD1A909}" srcOrd="1" destOrd="0" parTransId="{B930584E-A5C9-4C37-A34A-F27574B795A6}" sibTransId="{E525EF77-E0CA-4191-B085-6D91435CBD21}"/>
    <dgm:cxn modelId="{6C31CB52-416A-464B-B6E6-53034C31B21F}" srcId="{919EB686-57EE-4554-A976-7298F5C540E7}" destId="{D9F42A44-9A2A-4FBC-A074-54996378312D}" srcOrd="4" destOrd="0" parTransId="{116BCDD3-A8E0-49DF-B03A-394C9AAF6A0F}" sibTransId="{6FDA9E7E-3D56-4293-9758-FDB7BF38A479}"/>
    <dgm:cxn modelId="{D28E4074-F95A-4097-B810-85C3D7F52CC5}" type="presOf" srcId="{0F97986A-5667-44BE-8396-210CF3460035}" destId="{B2053E4D-BB0D-4EC3-98C4-CB297EDB7770}" srcOrd="0" destOrd="0" presId="urn:microsoft.com/office/officeart/2011/layout/HexagonRadial"/>
    <dgm:cxn modelId="{2E64445A-CC4C-493F-A5B0-E43B253CD98D}" srcId="{919EB686-57EE-4554-A976-7298F5C540E7}" destId="{B59F6AE6-6D53-4186-B885-7C1DE54BDDB7}" srcOrd="5" destOrd="0" parTransId="{10422F70-E233-475D-9B56-0FA6F301CE89}" sibTransId="{901016B7-1899-4846-90BE-86B0E68F57AD}"/>
    <dgm:cxn modelId="{17132D97-56CD-4932-B1AB-D1036BF1D3CD}" srcId="{5E370D26-5A31-4170-BE41-51C75FFB29DA}" destId="{919EB686-57EE-4554-A976-7298F5C540E7}" srcOrd="0" destOrd="0" parTransId="{084870E3-766E-44BB-83D1-4AA29BAB71CF}" sibTransId="{5C09F280-D792-4227-825E-49FBD97A7D6D}"/>
    <dgm:cxn modelId="{55332BA1-5304-4771-8AE1-CF07D758907F}" type="presOf" srcId="{B541F6F5-F248-4181-B0F8-E68F67354F08}" destId="{34FE3698-2559-4CB2-8F0B-DDC1524644ED}" srcOrd="0" destOrd="0" presId="urn:microsoft.com/office/officeart/2011/layout/HexagonRadial"/>
    <dgm:cxn modelId="{7D75ABA7-7967-495D-B074-F32E5154B742}" type="presOf" srcId="{E78EB20E-7CAA-46A2-A9E5-982E17687AF0}" destId="{37A86B7F-2837-4FB6-96C2-E2D43A6D4A11}" srcOrd="0" destOrd="0" presId="urn:microsoft.com/office/officeart/2011/layout/HexagonRadial"/>
    <dgm:cxn modelId="{1465C5B9-282E-4B64-B5FD-6E10DD531F1A}" type="presOf" srcId="{919EB686-57EE-4554-A976-7298F5C540E7}" destId="{6FF8D623-2BBA-4B27-8E92-1A5959A60A23}" srcOrd="0" destOrd="0" presId="urn:microsoft.com/office/officeart/2011/layout/HexagonRadial"/>
    <dgm:cxn modelId="{4C0E0DF7-E1D5-4144-A0E5-1D7392057C49}" type="presParOf" srcId="{77644E01-E7C3-4B5B-A9BE-85228CC9EC98}" destId="{6FF8D623-2BBA-4B27-8E92-1A5959A60A23}" srcOrd="0" destOrd="0" presId="urn:microsoft.com/office/officeart/2011/layout/HexagonRadial"/>
    <dgm:cxn modelId="{1791FFC0-7C7A-4DE5-8865-3364D7ADC9B2}" type="presParOf" srcId="{77644E01-E7C3-4B5B-A9BE-85228CC9EC98}" destId="{B20A5711-043D-46DC-AF2E-3DB5FF1420E1}" srcOrd="1" destOrd="0" presId="urn:microsoft.com/office/officeart/2011/layout/HexagonRadial"/>
    <dgm:cxn modelId="{5E8A4066-7FCF-4494-9629-131D47AEC8D9}" type="presParOf" srcId="{B20A5711-043D-46DC-AF2E-3DB5FF1420E1}" destId="{34EF3BD3-D38F-4142-BCDB-BF2A46E1B8D8}" srcOrd="0" destOrd="0" presId="urn:microsoft.com/office/officeart/2011/layout/HexagonRadial"/>
    <dgm:cxn modelId="{82C7019A-AA0B-4D0F-A417-9C9588EB6E7A}" type="presParOf" srcId="{77644E01-E7C3-4B5B-A9BE-85228CC9EC98}" destId="{37A86B7F-2837-4FB6-96C2-E2D43A6D4A11}" srcOrd="2" destOrd="0" presId="urn:microsoft.com/office/officeart/2011/layout/HexagonRadial"/>
    <dgm:cxn modelId="{751D9248-7290-4861-9A06-413C552A0647}" type="presParOf" srcId="{77644E01-E7C3-4B5B-A9BE-85228CC9EC98}" destId="{F6259107-D4CE-44D2-96C0-08807D55D25D}" srcOrd="3" destOrd="0" presId="urn:microsoft.com/office/officeart/2011/layout/HexagonRadial"/>
    <dgm:cxn modelId="{0A0572D7-5719-47D2-B6E6-7922E35379AA}" type="presParOf" srcId="{F6259107-D4CE-44D2-96C0-08807D55D25D}" destId="{188C6509-5105-4A1A-BF5E-6932D05AB2E5}" srcOrd="0" destOrd="0" presId="urn:microsoft.com/office/officeart/2011/layout/HexagonRadial"/>
    <dgm:cxn modelId="{462AC2B0-C5B4-4F67-BF90-8E3353BE86CB}" type="presParOf" srcId="{77644E01-E7C3-4B5B-A9BE-85228CC9EC98}" destId="{D2FC2A7F-141C-4CD8-A712-EE18EE6FDE21}" srcOrd="4" destOrd="0" presId="urn:microsoft.com/office/officeart/2011/layout/HexagonRadial"/>
    <dgm:cxn modelId="{644B6193-3C22-42B5-A228-5DE6086BD03C}" type="presParOf" srcId="{77644E01-E7C3-4B5B-A9BE-85228CC9EC98}" destId="{11BACEA1-D216-461A-94D4-CAA22A6EB147}" srcOrd="5" destOrd="0" presId="urn:microsoft.com/office/officeart/2011/layout/HexagonRadial"/>
    <dgm:cxn modelId="{00F01BC5-2235-4BC7-81AA-017292D3CE1C}" type="presParOf" srcId="{11BACEA1-D216-461A-94D4-CAA22A6EB147}" destId="{C4CF02D6-5844-4431-97A5-A0CE115C2D87}" srcOrd="0" destOrd="0" presId="urn:microsoft.com/office/officeart/2011/layout/HexagonRadial"/>
    <dgm:cxn modelId="{A019B9C3-2265-4C33-8864-A8067F98BE4A}" type="presParOf" srcId="{77644E01-E7C3-4B5B-A9BE-85228CC9EC98}" destId="{34FE3698-2559-4CB2-8F0B-DDC1524644ED}" srcOrd="6" destOrd="0" presId="urn:microsoft.com/office/officeart/2011/layout/HexagonRadial"/>
    <dgm:cxn modelId="{73879D75-1BAA-428D-BD28-E2D8D2BE19A5}" type="presParOf" srcId="{77644E01-E7C3-4B5B-A9BE-85228CC9EC98}" destId="{8902BF4F-5D3A-4EA2-81A8-876333FD541B}" srcOrd="7" destOrd="0" presId="urn:microsoft.com/office/officeart/2011/layout/HexagonRadial"/>
    <dgm:cxn modelId="{39658F2B-EDC1-416A-B545-13F429E94AD2}" type="presParOf" srcId="{8902BF4F-5D3A-4EA2-81A8-876333FD541B}" destId="{FED86037-81D4-4A27-984D-0AE679822114}" srcOrd="0" destOrd="0" presId="urn:microsoft.com/office/officeart/2011/layout/HexagonRadial"/>
    <dgm:cxn modelId="{581A034F-33FC-463D-BCF6-F7A5F231C9E2}" type="presParOf" srcId="{77644E01-E7C3-4B5B-A9BE-85228CC9EC98}" destId="{B2053E4D-BB0D-4EC3-98C4-CB297EDB7770}" srcOrd="8" destOrd="0" presId="urn:microsoft.com/office/officeart/2011/layout/HexagonRadial"/>
    <dgm:cxn modelId="{7E3C0FDD-ACA5-46F4-972C-549EDDEE051D}" type="presParOf" srcId="{77644E01-E7C3-4B5B-A9BE-85228CC9EC98}" destId="{12EC9670-0F60-4206-B856-23A41238B1DB}" srcOrd="9" destOrd="0" presId="urn:microsoft.com/office/officeart/2011/layout/HexagonRadial"/>
    <dgm:cxn modelId="{DC60155E-1D03-4760-BF76-C08C384D7C03}" type="presParOf" srcId="{12EC9670-0F60-4206-B856-23A41238B1DB}" destId="{D29D915C-B579-4AC4-B0E0-10B83BC2968E}" srcOrd="0" destOrd="0" presId="urn:microsoft.com/office/officeart/2011/layout/HexagonRadial"/>
    <dgm:cxn modelId="{4A944C81-A14D-444E-B6F4-D93E43F9276E}" type="presParOf" srcId="{77644E01-E7C3-4B5B-A9BE-85228CC9EC98}" destId="{29CA2CF6-E5C6-4DB9-95BA-9737D0549AF0}" srcOrd="10" destOrd="0" presId="urn:microsoft.com/office/officeart/2011/layout/HexagonRadial"/>
    <dgm:cxn modelId="{C995D3C1-7C95-4057-B992-78320D0EF97B}" type="presParOf" srcId="{77644E01-E7C3-4B5B-A9BE-85228CC9EC98}" destId="{5047A6F7-6C4B-4835-A4C7-A2B7141363B5}" srcOrd="11" destOrd="0" presId="urn:microsoft.com/office/officeart/2011/layout/HexagonRadial"/>
    <dgm:cxn modelId="{252A3900-F5C4-4CBE-B1C2-AB2B9FB4266B}" type="presParOf" srcId="{5047A6F7-6C4B-4835-A4C7-A2B7141363B5}" destId="{FF3EF9DB-ABB7-429C-A434-DAF23441BE5A}" srcOrd="0" destOrd="0" presId="urn:microsoft.com/office/officeart/2011/layout/HexagonRadial"/>
    <dgm:cxn modelId="{9A36D976-FBE3-424A-9220-5ABD2B82759E}" type="presParOf" srcId="{77644E01-E7C3-4B5B-A9BE-85228CC9EC98}" destId="{3D52857B-A094-4B3F-8DFB-A7A76C577EA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8B78E-9641-4990-AD46-379E414F6340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F1FC-05B1-4C37-AC2E-282EAF8F2DB0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0" kern="1200" dirty="0">
              <a:latin typeface="+mj-lt"/>
            </a:rPr>
            <a:t>Meet the consortium</a:t>
          </a:r>
          <a:endParaRPr lang="en-IE" sz="1800" kern="1200" dirty="0"/>
        </a:p>
      </dsp:txBody>
      <dsp:txXfrm>
        <a:off x="2861659" y="63980"/>
        <a:ext cx="2404681" cy="1140634"/>
      </dsp:txXfrm>
    </dsp:sp>
    <dsp:sp modelId="{29FB86FC-0949-4D9C-9E98-F78B9B9C6DBC}">
      <dsp:nvSpPr>
        <dsp:cNvPr id="0" name=""/>
        <dsp:cNvSpPr/>
      </dsp:nvSpPr>
      <dsp:spPr>
        <a:xfrm>
          <a:off x="5317047" y="1354573"/>
          <a:ext cx="2528093" cy="12640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0" kern="1200" dirty="0">
              <a:latin typeface="+mj-lt"/>
            </a:rPr>
            <a:t>Assess the recruitment process (and the eligibility of fellows)</a:t>
          </a:r>
          <a:endParaRPr lang="en-US" sz="1800" kern="1200" noProof="0" dirty="0"/>
        </a:p>
      </dsp:txBody>
      <dsp:txXfrm>
        <a:off x="5378753" y="1416279"/>
        <a:ext cx="2404681" cy="1140634"/>
      </dsp:txXfrm>
    </dsp:sp>
    <dsp:sp modelId="{A65D942F-BD70-4EAD-AE39-0D503EA20A62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0" i="0" kern="1200" dirty="0">
              <a:solidFill>
                <a:srgbClr val="034EA2"/>
              </a:solidFill>
              <a:latin typeface="+mj-lt"/>
            </a:rPr>
            <a:t>Monitor &amp; assess the project’s progress</a:t>
          </a:r>
          <a:endParaRPr lang="en-IE" sz="1800" i="0" kern="1200" dirty="0">
            <a:solidFill>
              <a:srgbClr val="034EA2"/>
            </a:solidFill>
            <a:latin typeface="+mj-lt"/>
          </a:endParaRPr>
        </a:p>
      </dsp:txBody>
      <dsp:txXfrm>
        <a:off x="4210099" y="4214051"/>
        <a:ext cx="2404681" cy="1140634"/>
      </dsp:txXfrm>
    </dsp:sp>
    <dsp:sp modelId="{BCA62170-500D-47AE-898B-594BE08886E0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>
              <a:solidFill>
                <a:srgbClr val="034EA2"/>
              </a:solidFill>
            </a:rPr>
            <a:t>Discuss and agree on potential amendment(s)</a:t>
          </a:r>
        </a:p>
      </dsp:txBody>
      <dsp:txXfrm>
        <a:off x="1513219" y="4214051"/>
        <a:ext cx="2404681" cy="1140634"/>
      </dsp:txXfrm>
    </dsp:sp>
    <dsp:sp modelId="{D00AB570-8CD9-45B1-B870-356BBF738A1A}">
      <dsp:nvSpPr>
        <dsp:cNvPr id="0" name=""/>
        <dsp:cNvSpPr/>
      </dsp:nvSpPr>
      <dsp:spPr>
        <a:xfrm>
          <a:off x="414929" y="1292806"/>
          <a:ext cx="2528093" cy="126404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noProof="0" dirty="0">
              <a:solidFill>
                <a:srgbClr val="034EA2"/>
              </a:solidFill>
              <a:latin typeface="+mn-lt"/>
            </a:rPr>
            <a:t>Prepare the next steps (RP1 reporting)</a:t>
          </a:r>
        </a:p>
      </dsp:txBody>
      <dsp:txXfrm>
        <a:off x="476635" y="1354512"/>
        <a:ext cx="2404681" cy="1140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7E272-D2A3-4B01-8ED7-B3C0981DE3DD}">
      <dsp:nvSpPr>
        <dsp:cNvPr id="0" name=""/>
        <dsp:cNvSpPr/>
      </dsp:nvSpPr>
      <dsp:spPr>
        <a:xfrm rot="10800000">
          <a:off x="1236802" y="0"/>
          <a:ext cx="10261561" cy="1415521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931680"/>
              </a:solidFill>
              <a:latin typeface="Arial"/>
              <a:ea typeface="+mn-ea"/>
              <a:cs typeface="+mn-cs"/>
            </a:rPr>
            <a:t>RESEARCHERS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Encoding of Researchers'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personal details</a:t>
          </a: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Serves as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database</a:t>
          </a: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 from which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Mobility Declarations (MDs)</a:t>
          </a: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 can be automatically prefilled</a:t>
          </a:r>
          <a:endParaRPr lang="en-US" sz="1800" kern="1200" dirty="0">
            <a:solidFill>
              <a:srgbClr val="004494"/>
            </a:solidFill>
          </a:endParaRPr>
        </a:p>
      </dsp:txBody>
      <dsp:txXfrm rot="10800000">
        <a:off x="1590682" y="0"/>
        <a:ext cx="9907681" cy="1415521"/>
      </dsp:txXfrm>
    </dsp:sp>
    <dsp:sp modelId="{BFFC7209-9728-49DE-A61A-8A3C5A772421}">
      <dsp:nvSpPr>
        <dsp:cNvPr id="0" name=""/>
        <dsp:cNvSpPr/>
      </dsp:nvSpPr>
      <dsp:spPr>
        <a:xfrm>
          <a:off x="189788" y="158188"/>
          <a:ext cx="1135263" cy="11804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86959-293D-422F-A9E1-BBB5C6E9B04B}">
      <dsp:nvSpPr>
        <dsp:cNvPr id="0" name=""/>
        <dsp:cNvSpPr/>
      </dsp:nvSpPr>
      <dsp:spPr>
        <a:xfrm rot="10800000">
          <a:off x="1169819" y="1620075"/>
          <a:ext cx="10328544" cy="1461229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931680"/>
              </a:solidFill>
              <a:latin typeface="Arial"/>
              <a:ea typeface="+mn-ea"/>
              <a:cs typeface="+mn-cs"/>
            </a:rPr>
            <a:t>MOBILITY DECLARATIONS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The Mobility Declaration (MD) </a:t>
          </a:r>
          <a:r>
            <a:rPr lang="en-GB" altLang="en-US" sz="1800" b="0" i="0" kern="1200" dirty="0">
              <a:solidFill>
                <a:srgbClr val="004494"/>
              </a:solidFill>
              <a:latin typeface="+mj-lt"/>
            </a:rPr>
            <a:t>links the researcher to the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recruiting institution &amp;  </a:t>
          </a:r>
          <a:r>
            <a:rPr lang="en-GB" altLang="en-US" sz="1800" b="0" i="0" kern="1200" dirty="0">
              <a:solidFill>
                <a:srgbClr val="004494"/>
              </a:solidFill>
              <a:latin typeface="+mj-lt"/>
            </a:rPr>
            <a:t>specifies the </a:t>
          </a: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recruitment period(s)</a:t>
          </a:r>
          <a:endParaRPr lang="en-US" sz="1800" kern="1200" dirty="0">
            <a:solidFill>
              <a:srgbClr val="004494"/>
            </a:solidFill>
          </a:endParaRPr>
        </a:p>
      </dsp:txBody>
      <dsp:txXfrm rot="10800000">
        <a:off x="1535126" y="1620075"/>
        <a:ext cx="9963237" cy="1461229"/>
      </dsp:txXfrm>
    </dsp:sp>
    <dsp:sp modelId="{F33842C6-F982-447F-85E4-578AEDFC7708}">
      <dsp:nvSpPr>
        <dsp:cNvPr id="0" name=""/>
        <dsp:cNvSpPr/>
      </dsp:nvSpPr>
      <dsp:spPr>
        <a:xfrm>
          <a:off x="173227" y="1798755"/>
          <a:ext cx="1111822" cy="1180414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4D156-AC45-4226-9AFD-5B42C179E9B9}">
      <dsp:nvSpPr>
        <dsp:cNvPr id="0" name=""/>
        <dsp:cNvSpPr/>
      </dsp:nvSpPr>
      <dsp:spPr>
        <a:xfrm rot="10800000">
          <a:off x="1280922" y="3396961"/>
          <a:ext cx="10217441" cy="134501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931680"/>
              </a:solidFill>
              <a:latin typeface="Arial"/>
              <a:ea typeface="+mn-ea"/>
              <a:cs typeface="+mn-cs"/>
            </a:rPr>
            <a:t>SECONDMENTS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i="0" kern="1200" dirty="0">
              <a:solidFill>
                <a:srgbClr val="004494"/>
              </a:solidFill>
              <a:latin typeface="+mj-lt"/>
            </a:rPr>
            <a:t>Secondments </a:t>
          </a:r>
          <a:r>
            <a:rPr lang="en-GB" altLang="en-US" sz="1800" i="0" kern="1200" dirty="0">
              <a:solidFill>
                <a:srgbClr val="004494"/>
              </a:solidFill>
              <a:latin typeface="+mj-lt"/>
            </a:rPr>
            <a:t>are additional periods of research training</a:t>
          </a:r>
          <a:r>
            <a:rPr lang="en-GB" altLang="en-US" sz="1800" i="0" u="none" kern="1200" dirty="0">
              <a:solidFill>
                <a:srgbClr val="004494"/>
              </a:solidFill>
              <a:latin typeface="+mj-lt"/>
            </a:rPr>
            <a:t> with </a:t>
          </a:r>
          <a:r>
            <a:rPr lang="en-GB" altLang="en-US" sz="1800" b="1" i="0" u="none" kern="1200" dirty="0">
              <a:solidFill>
                <a:srgbClr val="004494"/>
              </a:solidFill>
              <a:latin typeface="+mj-lt"/>
            </a:rPr>
            <a:t>another beneficiary or associated partner</a:t>
          </a:r>
          <a:r>
            <a:rPr lang="en-GB" altLang="en-US" sz="1800" b="0" i="0" u="none" kern="1200" dirty="0">
              <a:solidFill>
                <a:srgbClr val="004494"/>
              </a:solidFill>
              <a:latin typeface="+mj-lt"/>
            </a:rPr>
            <a:t> (to be encoded in this tab)</a:t>
          </a:r>
        </a:p>
      </dsp:txBody>
      <dsp:txXfrm rot="10800000">
        <a:off x="1617176" y="3396961"/>
        <a:ext cx="9881187" cy="1345015"/>
      </dsp:txXfrm>
    </dsp:sp>
    <dsp:sp modelId="{13055BCF-2216-401B-9352-E3486DBDDBB1}">
      <dsp:nvSpPr>
        <dsp:cNvPr id="0" name=""/>
        <dsp:cNvSpPr/>
      </dsp:nvSpPr>
      <dsp:spPr>
        <a:xfrm>
          <a:off x="189788" y="3460631"/>
          <a:ext cx="1135263" cy="118041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448B3-942D-4E88-9D56-4361FF0B941E}">
      <dsp:nvSpPr>
        <dsp:cNvPr id="0" name=""/>
        <dsp:cNvSpPr/>
      </dsp:nvSpPr>
      <dsp:spPr>
        <a:xfrm rot="10800000">
          <a:off x="1964995" y="4913508"/>
          <a:ext cx="7646412" cy="772083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158016" y="4913508"/>
        <a:ext cx="7453391" cy="772083"/>
      </dsp:txXfrm>
    </dsp:sp>
    <dsp:sp modelId="{3090D3D3-7F44-4EF0-AFB6-27E8680529FD}">
      <dsp:nvSpPr>
        <dsp:cNvPr id="0" name=""/>
        <dsp:cNvSpPr/>
      </dsp:nvSpPr>
      <dsp:spPr>
        <a:xfrm flipV="1">
          <a:off x="1886956" y="5165006"/>
          <a:ext cx="156076" cy="269086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D4C96-A5AA-43AF-B48F-1BDD52EF64EB}">
      <dsp:nvSpPr>
        <dsp:cNvPr id="0" name=""/>
        <dsp:cNvSpPr/>
      </dsp:nvSpPr>
      <dsp:spPr>
        <a:xfrm>
          <a:off x="2269995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noProof="0" dirty="0">
              <a:latin typeface="Arial"/>
            </a:rPr>
            <a:t>Improves </a:t>
          </a:r>
          <a:r>
            <a:rPr lang="en-US" sz="1300" b="0" kern="1200" noProof="0" dirty="0"/>
            <a:t>your </a:t>
          </a:r>
          <a:r>
            <a:rPr lang="en-US" sz="1300" b="1" kern="1200" noProof="0" dirty="0"/>
            <a:t>chances of success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noProof="0" dirty="0"/>
        </a:p>
      </dsp:txBody>
      <dsp:txXfrm>
        <a:off x="2638189" y="2066564"/>
        <a:ext cx="1485474" cy="1284995"/>
      </dsp:txXfrm>
    </dsp:sp>
    <dsp:sp modelId="{1A6AA436-1E16-48C4-9C44-6004831FC271}">
      <dsp:nvSpPr>
        <dsp:cNvPr id="0" name=""/>
        <dsp:cNvSpPr/>
      </dsp:nvSpPr>
      <dsp:spPr>
        <a:xfrm>
          <a:off x="3661308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E27C6-4E22-43DC-A6A9-4D63FDE81E0B}">
      <dsp:nvSpPr>
        <dsp:cNvPr id="0" name=""/>
        <dsp:cNvSpPr/>
      </dsp:nvSpPr>
      <dsp:spPr>
        <a:xfrm>
          <a:off x="2374790" y="76996"/>
          <a:ext cx="190503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>
              <a:latin typeface="Arial"/>
            </a:rPr>
            <a:t>Enhances</a:t>
          </a:r>
          <a:r>
            <a:rPr lang="en-US" sz="1300" b="1" kern="1200" noProof="0" dirty="0"/>
            <a:t> visibility/ reputation </a:t>
          </a:r>
          <a:r>
            <a:rPr lang="en-US" sz="1300" kern="1200" noProof="0" dirty="0"/>
            <a:t>&amp; helps gain understanding and support</a:t>
          </a:r>
        </a:p>
      </dsp:txBody>
      <dsp:txXfrm>
        <a:off x="2683555" y="332303"/>
        <a:ext cx="1287500" cy="1064592"/>
      </dsp:txXfrm>
    </dsp:sp>
    <dsp:sp modelId="{2537A703-E3C7-4FD3-AFA7-1BEE64DD1ABD}">
      <dsp:nvSpPr>
        <dsp:cNvPr id="0" name=""/>
        <dsp:cNvSpPr/>
      </dsp:nvSpPr>
      <dsp:spPr>
        <a:xfrm>
          <a:off x="4639672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E3E4D-1032-41F4-8DFD-435FAE58CF94}">
      <dsp:nvSpPr>
        <dsp:cNvPr id="0" name=""/>
        <dsp:cNvSpPr/>
      </dsp:nvSpPr>
      <dsp:spPr>
        <a:xfrm>
          <a:off x="4144547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Facilitates </a:t>
          </a:r>
          <a:r>
            <a:rPr lang="en-US" sz="1300" kern="1200" dirty="0"/>
            <a:t>the </a:t>
          </a:r>
          <a:r>
            <a:rPr lang="en-US" sz="1300" b="1" kern="1200" dirty="0"/>
            <a:t>exploitation</a:t>
          </a:r>
          <a:r>
            <a:rPr lang="en-US" sz="1300" kern="1200" dirty="0"/>
            <a:t> of results</a:t>
          </a:r>
        </a:p>
      </dsp:txBody>
      <dsp:txXfrm>
        <a:off x="4446292" y="1229902"/>
        <a:ext cx="1217310" cy="1053116"/>
      </dsp:txXfrm>
    </dsp:sp>
    <dsp:sp modelId="{6730F8B4-02A2-4997-84C9-7A50D4F9DE66}">
      <dsp:nvSpPr>
        <dsp:cNvPr id="0" name=""/>
        <dsp:cNvSpPr/>
      </dsp:nvSpPr>
      <dsp:spPr>
        <a:xfrm>
          <a:off x="3960038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FF61C-AB55-42B8-9853-D6C0FF48525E}">
      <dsp:nvSpPr>
        <dsp:cNvPr id="0" name=""/>
        <dsp:cNvSpPr/>
      </dsp:nvSpPr>
      <dsp:spPr>
        <a:xfrm>
          <a:off x="4144547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>
              <a:latin typeface="Arial"/>
            </a:rPr>
            <a:t>Supports</a:t>
          </a:r>
          <a:r>
            <a:rPr lang="en-US" sz="1300" b="1" kern="1200" noProof="0" dirty="0"/>
            <a:t> spread of knowledge </a:t>
          </a:r>
          <a:r>
            <a:rPr lang="en-US" sz="1300" kern="1200" noProof="0" dirty="0"/>
            <a:t>&amp; allows </a:t>
          </a:r>
          <a:r>
            <a:rPr lang="en-US" sz="1300" b="1" kern="1200" noProof="0" dirty="0"/>
            <a:t>knowledge to be built upon</a:t>
          </a:r>
          <a:endParaRPr lang="en-US" sz="1300" kern="1200" noProof="0" dirty="0"/>
        </a:p>
      </dsp:txBody>
      <dsp:txXfrm>
        <a:off x="4446292" y="3134564"/>
        <a:ext cx="1217310" cy="1053116"/>
      </dsp:txXfrm>
    </dsp:sp>
    <dsp:sp modelId="{BBA6FA43-ADBD-4B09-8FC5-3B754486485B}">
      <dsp:nvSpPr>
        <dsp:cNvPr id="0" name=""/>
        <dsp:cNvSpPr/>
      </dsp:nvSpPr>
      <dsp:spPr>
        <a:xfrm>
          <a:off x="2274130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611A7-3CFF-4C45-BC10-15E64E15EB7C}">
      <dsp:nvSpPr>
        <dsp:cNvPr id="0" name=""/>
        <dsp:cNvSpPr/>
      </dsp:nvSpPr>
      <dsp:spPr>
        <a:xfrm>
          <a:off x="2367826" y="3843460"/>
          <a:ext cx="2034471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Attracts</a:t>
          </a:r>
          <a:r>
            <a:rPr lang="en-US" sz="1300" b="0" kern="1200" dirty="0">
              <a:latin typeface="Arial"/>
            </a:rPr>
            <a:t> </a:t>
          </a:r>
          <a:r>
            <a:rPr lang="en-US" sz="1300" b="1" kern="1200" dirty="0"/>
            <a:t>potential partners/</a:t>
          </a:r>
          <a:r>
            <a:rPr lang="en-US" sz="1300" b="1" kern="1200" dirty="0">
              <a:solidFill>
                <a:schemeClr val="bg1"/>
              </a:solidFill>
            </a:rPr>
            <a:t>future long-lasting collaborations</a:t>
          </a:r>
          <a:r>
            <a:rPr lang="en-US" sz="1300" b="1" kern="1200" dirty="0">
              <a:solidFill>
                <a:schemeClr val="bg1"/>
              </a:solidFill>
              <a:latin typeface="Arial"/>
            </a:rPr>
            <a:t> 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687377" y="4090875"/>
        <a:ext cx="1395369" cy="1080376"/>
      </dsp:txXfrm>
    </dsp:sp>
    <dsp:sp modelId="{49E17DCD-D82C-417B-B53F-3A7B9D311256}">
      <dsp:nvSpPr>
        <dsp:cNvPr id="0" name=""/>
        <dsp:cNvSpPr/>
      </dsp:nvSpPr>
      <dsp:spPr>
        <a:xfrm>
          <a:off x="1116116" y="250723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9DCE2-57F3-411B-8B59-C41C6A4C8B6E}">
      <dsp:nvSpPr>
        <dsp:cNvPr id="0" name=""/>
        <dsp:cNvSpPr/>
      </dsp:nvSpPr>
      <dsp:spPr>
        <a:xfrm>
          <a:off x="436350" y="2779058"/>
          <a:ext cx="2199035" cy="184329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>
              <a:latin typeface="Arial"/>
            </a:rPr>
            <a:t>Opens</a:t>
          </a:r>
          <a:r>
            <a:rPr lang="en-US" sz="1300" b="1" kern="1200" noProof="0" dirty="0"/>
            <a:t> up other funding &amp; business opportunities</a:t>
          </a:r>
          <a:endParaRPr lang="en-US" sz="1300" kern="1200" noProof="0" dirty="0"/>
        </a:p>
      </dsp:txBody>
      <dsp:txXfrm>
        <a:off x="795146" y="3079810"/>
        <a:ext cx="1481443" cy="1241786"/>
      </dsp:txXfrm>
    </dsp:sp>
    <dsp:sp modelId="{CEDD38C5-10C3-43A3-AF07-B3718E3B1E3D}">
      <dsp:nvSpPr>
        <dsp:cNvPr id="0" name=""/>
        <dsp:cNvSpPr/>
      </dsp:nvSpPr>
      <dsp:spPr>
        <a:xfrm>
          <a:off x="797023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Generates </a:t>
          </a:r>
          <a:r>
            <a:rPr lang="en-US" sz="1300" b="1" kern="1200" dirty="0"/>
            <a:t>market demand </a:t>
          </a:r>
          <a:r>
            <a:rPr lang="en-US" sz="1300" kern="1200" dirty="0"/>
            <a:t>for developed products, services</a:t>
          </a:r>
          <a:br>
            <a:rPr lang="en-US" sz="1200" kern="1200" dirty="0"/>
          </a:br>
          <a:endParaRPr lang="en-US" sz="1200" kern="1200" dirty="0"/>
        </a:p>
      </dsp:txBody>
      <dsp:txXfrm>
        <a:off x="1098768" y="1227735"/>
        <a:ext cx="1217310" cy="1053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A7D6D-C5F1-4981-8391-22404C775E21}">
      <dsp:nvSpPr>
        <dsp:cNvPr id="0" name=""/>
        <dsp:cNvSpPr/>
      </dsp:nvSpPr>
      <dsp:spPr>
        <a:xfrm>
          <a:off x="3596666" y="1626243"/>
          <a:ext cx="2067026" cy="178806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COMM channels</a:t>
          </a:r>
        </a:p>
      </dsp:txBody>
      <dsp:txXfrm>
        <a:off x="3939201" y="1922550"/>
        <a:ext cx="1381956" cy="1195447"/>
      </dsp:txXfrm>
    </dsp:sp>
    <dsp:sp modelId="{1E0CAC22-B6C9-4D12-ADF8-B629FF960CB2}">
      <dsp:nvSpPr>
        <dsp:cNvPr id="0" name=""/>
        <dsp:cNvSpPr/>
      </dsp:nvSpPr>
      <dsp:spPr>
        <a:xfrm>
          <a:off x="4891022" y="770777"/>
          <a:ext cx="779882" cy="67197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B4785-BA9A-479B-B4B4-DECAB5C3610E}">
      <dsp:nvSpPr>
        <dsp:cNvPr id="0" name=""/>
        <dsp:cNvSpPr/>
      </dsp:nvSpPr>
      <dsp:spPr>
        <a:xfrm>
          <a:off x="3787069" y="0"/>
          <a:ext cx="1693913" cy="146543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Establish them ASAP</a:t>
          </a:r>
        </a:p>
      </dsp:txBody>
      <dsp:txXfrm>
        <a:off x="4067787" y="242854"/>
        <a:ext cx="1132477" cy="979726"/>
      </dsp:txXfrm>
    </dsp:sp>
    <dsp:sp modelId="{33BB42E8-5FB6-491B-A6BA-C73F3AD49A18}">
      <dsp:nvSpPr>
        <dsp:cNvPr id="0" name=""/>
        <dsp:cNvSpPr/>
      </dsp:nvSpPr>
      <dsp:spPr>
        <a:xfrm>
          <a:off x="5801206" y="2027007"/>
          <a:ext cx="779882" cy="67197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76452-409D-4D7A-8D99-6D6257B8E02A}">
      <dsp:nvSpPr>
        <dsp:cNvPr id="0" name=""/>
        <dsp:cNvSpPr/>
      </dsp:nvSpPr>
      <dsp:spPr>
        <a:xfrm>
          <a:off x="5340584" y="901340"/>
          <a:ext cx="1693913" cy="146543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Acknowledge EU Funding</a:t>
          </a:r>
        </a:p>
      </dsp:txBody>
      <dsp:txXfrm>
        <a:off x="5621302" y="1144194"/>
        <a:ext cx="1132477" cy="979726"/>
      </dsp:txXfrm>
    </dsp:sp>
    <dsp:sp modelId="{E8D1C381-5BF5-44A2-9C7F-D986A34EDC8E}">
      <dsp:nvSpPr>
        <dsp:cNvPr id="0" name=""/>
        <dsp:cNvSpPr/>
      </dsp:nvSpPr>
      <dsp:spPr>
        <a:xfrm>
          <a:off x="5168933" y="3445055"/>
          <a:ext cx="779882" cy="67197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0FD88-2CAE-4F1C-81CD-DE0EA819B78B}">
      <dsp:nvSpPr>
        <dsp:cNvPr id="0" name=""/>
        <dsp:cNvSpPr/>
      </dsp:nvSpPr>
      <dsp:spPr>
        <a:xfrm>
          <a:off x="5340584" y="2673270"/>
          <a:ext cx="1693913" cy="146543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rgbClr val="004494"/>
              </a:solidFill>
            </a:rPr>
            <a:t>Involve DCs in the comm., dissemination &amp; exploitation activities</a:t>
          </a:r>
          <a:endParaRPr lang="en-US" sz="1400" kern="1200" noProof="0"/>
        </a:p>
      </dsp:txBody>
      <dsp:txXfrm>
        <a:off x="5621302" y="2916124"/>
        <a:ext cx="1132477" cy="979726"/>
      </dsp:txXfrm>
    </dsp:sp>
    <dsp:sp modelId="{273F3EE1-ED5E-472E-BC8E-2A3BCA2264D1}">
      <dsp:nvSpPr>
        <dsp:cNvPr id="0" name=""/>
        <dsp:cNvSpPr/>
      </dsp:nvSpPr>
      <dsp:spPr>
        <a:xfrm>
          <a:off x="3600512" y="3592254"/>
          <a:ext cx="779882" cy="67197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1F5E9-33D5-4AA3-BFA2-FD2CDCBA7E58}">
      <dsp:nvSpPr>
        <dsp:cNvPr id="0" name=""/>
        <dsp:cNvSpPr/>
      </dsp:nvSpPr>
      <dsp:spPr>
        <a:xfrm>
          <a:off x="3787069" y="3575618"/>
          <a:ext cx="1693913" cy="146543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rgbClr val="004494"/>
              </a:solidFill>
            </a:rPr>
            <a:t>Promote action &amp; results to maximize their impact</a:t>
          </a:r>
        </a:p>
      </dsp:txBody>
      <dsp:txXfrm>
        <a:off x="4067787" y="3818472"/>
        <a:ext cx="1132477" cy="979726"/>
      </dsp:txXfrm>
    </dsp:sp>
    <dsp:sp modelId="{63FCF9EE-4BE0-42A3-A09B-3C37071E718D}">
      <dsp:nvSpPr>
        <dsp:cNvPr id="0" name=""/>
        <dsp:cNvSpPr/>
      </dsp:nvSpPr>
      <dsp:spPr>
        <a:xfrm>
          <a:off x="2675423" y="2336528"/>
          <a:ext cx="779882" cy="67197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49C06-3EF7-4758-B3B4-2C29AD6FA777}">
      <dsp:nvSpPr>
        <dsp:cNvPr id="0" name=""/>
        <dsp:cNvSpPr/>
      </dsp:nvSpPr>
      <dsp:spPr>
        <a:xfrm>
          <a:off x="2226341" y="2674278"/>
          <a:ext cx="1693913" cy="146543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Use social media</a:t>
          </a:r>
        </a:p>
      </dsp:txBody>
      <dsp:txXfrm>
        <a:off x="2507059" y="2917132"/>
        <a:ext cx="1132477" cy="979726"/>
      </dsp:txXfrm>
    </dsp:sp>
    <dsp:sp modelId="{3F206BFD-CFCC-4DC0-8BC7-6AD8F3027B20}">
      <dsp:nvSpPr>
        <dsp:cNvPr id="0" name=""/>
        <dsp:cNvSpPr/>
      </dsp:nvSpPr>
      <dsp:spPr>
        <a:xfrm>
          <a:off x="2226341" y="899323"/>
          <a:ext cx="1693913" cy="146543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Create website</a:t>
          </a:r>
        </a:p>
      </dsp:txBody>
      <dsp:txXfrm>
        <a:off x="2507059" y="1142177"/>
        <a:ext cx="1132477" cy="979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8D623-2BBA-4B27-8E92-1A5959A60A23}">
      <dsp:nvSpPr>
        <dsp:cNvPr id="0" name=""/>
        <dsp:cNvSpPr/>
      </dsp:nvSpPr>
      <dsp:spPr>
        <a:xfrm>
          <a:off x="4411062" y="1638664"/>
          <a:ext cx="2082813" cy="180171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hlinkClick xmlns:r="http://schemas.openxmlformats.org/officeDocument/2006/relationships" r:id="rId1"/>
            </a:rPr>
            <a:t>Funding &amp; tender opportunities portal</a:t>
          </a:r>
          <a:endParaRPr lang="en-US" sz="1700" b="0" kern="1200"/>
        </a:p>
      </dsp:txBody>
      <dsp:txXfrm>
        <a:off x="4756213" y="1937234"/>
        <a:ext cx="1392511" cy="1204577"/>
      </dsp:txXfrm>
    </dsp:sp>
    <dsp:sp modelId="{188C6509-5105-4A1A-BF5E-6932D05AB2E5}">
      <dsp:nvSpPr>
        <dsp:cNvPr id="0" name=""/>
        <dsp:cNvSpPr/>
      </dsp:nvSpPr>
      <dsp:spPr>
        <a:xfrm>
          <a:off x="5715303" y="776663"/>
          <a:ext cx="785839" cy="67710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86B7F-2837-4FB6-96C2-E2D43A6D4A11}">
      <dsp:nvSpPr>
        <dsp:cNvPr id="0" name=""/>
        <dsp:cNvSpPr/>
      </dsp:nvSpPr>
      <dsp:spPr>
        <a:xfrm>
          <a:off x="4602919" y="0"/>
          <a:ext cx="1706850" cy="1476626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>
              <a:solidFill>
                <a:schemeClr val="bg1"/>
              </a:solidFill>
              <a:hlinkClick xmlns:r="http://schemas.openxmlformats.org/officeDocument/2006/relationships" r:id="rId2"/>
            </a:rPr>
            <a:t>Reference documents</a:t>
          </a:r>
          <a:endParaRPr lang="en-US" sz="1700" kern="1200">
            <a:solidFill>
              <a:schemeClr val="bg1"/>
            </a:solidFill>
          </a:endParaRPr>
        </a:p>
      </dsp:txBody>
      <dsp:txXfrm>
        <a:off x="4885781" y="244708"/>
        <a:ext cx="1141126" cy="987210"/>
      </dsp:txXfrm>
    </dsp:sp>
    <dsp:sp modelId="{C4CF02D6-5844-4431-97A5-A0CE115C2D87}">
      <dsp:nvSpPr>
        <dsp:cNvPr id="0" name=""/>
        <dsp:cNvSpPr/>
      </dsp:nvSpPr>
      <dsp:spPr>
        <a:xfrm>
          <a:off x="6632439" y="2042488"/>
          <a:ext cx="785839" cy="67710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C2A7F-141C-4CD8-A712-EE18EE6FDE21}">
      <dsp:nvSpPr>
        <dsp:cNvPr id="0" name=""/>
        <dsp:cNvSpPr/>
      </dsp:nvSpPr>
      <dsp:spPr>
        <a:xfrm>
          <a:off x="6168300" y="908224"/>
          <a:ext cx="1706850" cy="147662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hlinkClick xmlns:r="http://schemas.openxmlformats.org/officeDocument/2006/relationships" r:id="rId3"/>
            </a:rPr>
            <a:t>Partner search</a:t>
          </a:r>
          <a:endParaRPr lang="en-US" sz="1700" kern="1200" noProof="0"/>
        </a:p>
      </dsp:txBody>
      <dsp:txXfrm>
        <a:off x="6451162" y="1152932"/>
        <a:ext cx="1141126" cy="987210"/>
      </dsp:txXfrm>
    </dsp:sp>
    <dsp:sp modelId="{FED86037-81D4-4A27-984D-0AE679822114}">
      <dsp:nvSpPr>
        <dsp:cNvPr id="0" name=""/>
        <dsp:cNvSpPr/>
      </dsp:nvSpPr>
      <dsp:spPr>
        <a:xfrm>
          <a:off x="5995337" y="3471367"/>
          <a:ext cx="785839" cy="67710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E3698-2559-4CB2-8F0B-DDC1524644ED}">
      <dsp:nvSpPr>
        <dsp:cNvPr id="0" name=""/>
        <dsp:cNvSpPr/>
      </dsp:nvSpPr>
      <dsp:spPr>
        <a:xfrm>
          <a:off x="6168300" y="2693687"/>
          <a:ext cx="1706850" cy="147662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hlinkClick xmlns:r="http://schemas.openxmlformats.org/officeDocument/2006/relationships" r:id="rId4"/>
            </a:rPr>
            <a:t>Online manual</a:t>
          </a:r>
          <a:endParaRPr lang="en-US" sz="1700" kern="1200" noProof="0"/>
        </a:p>
      </dsp:txBody>
      <dsp:txXfrm>
        <a:off x="6451162" y="2938395"/>
        <a:ext cx="1141126" cy="987210"/>
      </dsp:txXfrm>
    </dsp:sp>
    <dsp:sp modelId="{D29D915C-B579-4AC4-B0E0-10B83BC2968E}">
      <dsp:nvSpPr>
        <dsp:cNvPr id="0" name=""/>
        <dsp:cNvSpPr/>
      </dsp:nvSpPr>
      <dsp:spPr>
        <a:xfrm>
          <a:off x="4414938" y="3619690"/>
          <a:ext cx="785839" cy="67710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53E4D-BB0D-4EC3-98C4-CB297EDB7770}">
      <dsp:nvSpPr>
        <dsp:cNvPr id="0" name=""/>
        <dsp:cNvSpPr/>
      </dsp:nvSpPr>
      <dsp:spPr>
        <a:xfrm>
          <a:off x="4602919" y="3602927"/>
          <a:ext cx="1706850" cy="147662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>
              <a:hlinkClick xmlns:r="http://schemas.openxmlformats.org/officeDocument/2006/relationships" r:id="rId5"/>
            </a:rPr>
            <a:t>IT How to</a:t>
          </a:r>
          <a:endParaRPr lang="en-US" sz="1700" kern="1200"/>
        </a:p>
      </dsp:txBody>
      <dsp:txXfrm>
        <a:off x="4885781" y="3847635"/>
        <a:ext cx="1141126" cy="987210"/>
      </dsp:txXfrm>
    </dsp:sp>
    <dsp:sp modelId="{FF3EF9DB-ABB7-429C-A434-DAF23441BE5A}">
      <dsp:nvSpPr>
        <dsp:cNvPr id="0" name=""/>
        <dsp:cNvSpPr/>
      </dsp:nvSpPr>
      <dsp:spPr>
        <a:xfrm>
          <a:off x="3482783" y="2354373"/>
          <a:ext cx="785839" cy="67710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A2CF6-E5C6-4DB9-95BA-9737D0549AF0}">
      <dsp:nvSpPr>
        <dsp:cNvPr id="0" name=""/>
        <dsp:cNvSpPr/>
      </dsp:nvSpPr>
      <dsp:spPr>
        <a:xfrm>
          <a:off x="3030272" y="2694703"/>
          <a:ext cx="1706850" cy="147662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hlinkClick xmlns:r="http://schemas.openxmlformats.org/officeDocument/2006/relationships" r:id="rId6"/>
            </a:rPr>
            <a:t>Project &amp; results</a:t>
          </a:r>
          <a:endParaRPr lang="en-US" sz="1700" kern="1200" noProof="0"/>
        </a:p>
      </dsp:txBody>
      <dsp:txXfrm>
        <a:off x="3313134" y="2939411"/>
        <a:ext cx="1141126" cy="987210"/>
      </dsp:txXfrm>
    </dsp:sp>
    <dsp:sp modelId="{3D52857B-A094-4B3F-8DFB-A7A76C577EAB}">
      <dsp:nvSpPr>
        <dsp:cNvPr id="0" name=""/>
        <dsp:cNvSpPr/>
      </dsp:nvSpPr>
      <dsp:spPr>
        <a:xfrm>
          <a:off x="3030272" y="906192"/>
          <a:ext cx="1706850" cy="14766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hlinkClick xmlns:r="http://schemas.openxmlformats.org/officeDocument/2006/relationships" r:id="rId7"/>
            </a:rPr>
            <a:t>Participant register</a:t>
          </a:r>
          <a:endParaRPr lang="en-US" sz="1700" kern="1200" noProof="0"/>
        </a:p>
      </dsp:txBody>
      <dsp:txXfrm>
        <a:off x="3313134" y="1150900"/>
        <a:ext cx="1141126" cy="987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b.europa.eu/euro/exchange/html/index.en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5CB212-3232-4602-836C-5B128A8559BF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9400" cy="373062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80" tIns="43792" rIns="87580" bIns="4379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2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There are 2 types of cost</a:t>
            </a:r>
            <a:r>
              <a:rPr lang="en-GB" sz="1000" baseline="0" dirty="0">
                <a:latin typeface="Calibri" panose="020F0502020204030204" pitchFamily="34" charset="0"/>
                <a:cs typeface="Calibri" panose="020F0502020204030204" pitchFamily="34" charset="0"/>
              </a:rPr>
              <a:t> categories:</a:t>
            </a:r>
          </a:p>
          <a:p>
            <a:pPr marL="171450" indent="-171450">
              <a:buFontTx/>
              <a:buChar char="-"/>
            </a:pPr>
            <a:r>
              <a:rPr lang="en-GB" sz="1000" baseline="0" dirty="0">
                <a:latin typeface="Calibri" panose="020F0502020204030204" pitchFamily="34" charset="0"/>
                <a:cs typeface="Calibri" panose="020F0502020204030204" pitchFamily="34" charset="0"/>
              </a:rPr>
              <a:t>Researcher costs (goes directly to the researcher) – these values are based on Belgian numbers</a:t>
            </a:r>
          </a:p>
          <a:p>
            <a:pPr marL="171450" indent="-171450">
              <a:buFontTx/>
              <a:buChar char="-"/>
            </a:pPr>
            <a:r>
              <a:rPr lang="en-GB" sz="1000" baseline="0" dirty="0">
                <a:latin typeface="Calibri" panose="020F0502020204030204" pitchFamily="34" charset="0"/>
                <a:cs typeface="Calibri" panose="020F0502020204030204" pitchFamily="34" charset="0"/>
              </a:rPr>
              <a:t>And Institutional costs</a:t>
            </a:r>
          </a:p>
          <a:p>
            <a:pPr marL="0" indent="0">
              <a:buFontTx/>
              <a:buNone/>
            </a:pPr>
            <a:endParaRPr lang="en-IE" sz="10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ensure equal treatment and purchasing power for all researchers, the amount for the living allowance is adapted per country, by applying a 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country-specific correction coefficient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000" b="0" i="0" u="none" strike="noStrike" kern="12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list of coefficients is published in the Horizon Europe Work Programme (page 109- MSCA) in force at the time of the call. </a:t>
            </a:r>
            <a:endParaRPr lang="en-GB" sz="1000" b="0" dirty="0">
              <a:solidFill>
                <a:srgbClr val="840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IE" sz="10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ECB's official website for the exchange rate  </a:t>
            </a:r>
            <a:r>
              <a:rPr lang="en-US" sz="1000" b="1" i="1" spc="-10" dirty="0">
                <a:solidFill>
                  <a:srgbClr val="0E53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000" b="1" i="1" spc="-10" dirty="0">
                <a:solidFill>
                  <a:srgbClr val="0E539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www.ecb.europa.eu/euro/exchange/html/index.en.html</a:t>
            </a:r>
            <a:endParaRPr lang="en-US" sz="1000" b="1" i="1" spc="-10" dirty="0">
              <a:solidFill>
                <a:srgbClr val="0E53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9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7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93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2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31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4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9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9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6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8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0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7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ebgate.ec.europa.eu/funding-tenders-opportunities/pages/viewpage.action?pageId=1867968" TargetMode="External"/><Relationship Id="rId5" Type="http://schemas.openxmlformats.org/officeDocument/2006/relationships/hyperlink" Target="https://webgate.ec.europa.eu/funding-tenders-opportunities/display/IT/2-step+verification+in+Funding+and+Tenders+Portal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survey/runner/MSCAFollowUp2years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ec.europa.eu/eusurvey/runner/MSCAEndOfFellowshipH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hyperlink" Target="https://ec.europa.eu/info/funding-tenders/opportunities/docs/2021-2027/horizon/agr-contr/unit-mga_he_en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-research-europe.ec.europa.eu/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marie-sklodowska-curie-actions.ec.europa.eu/actions/doctoral-network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iecuriealumni.eu/" TargetMode="External"/><Relationship Id="rId3" Type="http://schemas.openxmlformats.org/officeDocument/2006/relationships/hyperlink" Target="https://ec.europa.eu/info/funding-tenders/opportunities/docs/2021-2027/horizon/agr-contr/unit-mga_he_en.pdf" TargetMode="External"/><Relationship Id="rId7" Type="http://schemas.openxmlformats.org/officeDocument/2006/relationships/hyperlink" Target="https://ec.europa.eu/info/funding-tenders/opportunities/portal/screen/support/ncp" TargetMode="External"/><Relationship Id="rId2" Type="http://schemas.openxmlformats.org/officeDocument/2006/relationships/hyperlink" Target="https://ec.europa.eu/info/funding-tenders/opportunities/docs/2021-2027/horizon/wp-call/2021-2022/wp-2-msca-actions_horizon-2021-2022_en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p.europa.eu/en/publication-detail/-/publication/50387715-52b5-11ee-9220-01aa75ed71a1/language-en" TargetMode="External"/><Relationship Id="rId11" Type="http://schemas.openxmlformats.org/officeDocument/2006/relationships/hyperlink" Target="https://circabc.europa.eu/ui/group/0d6109dc-828d-4995-b5ac-e28e88ec5d49/library/96e1434f-9d60-4985-80ae-4bbe0cdc142f" TargetMode="External"/><Relationship Id="rId5" Type="http://schemas.openxmlformats.org/officeDocument/2006/relationships/hyperlink" Target="https://op.europa.eu/en/publication-detail/-/publication/c1086dc4-52b4-11ee-9220-01aa75ed71a1/language-en" TargetMode="External"/><Relationship Id="rId10" Type="http://schemas.openxmlformats.org/officeDocument/2006/relationships/hyperlink" Target="https://euraxess.ec.europa.eu/jobs/charter-code-researchers" TargetMode="External"/><Relationship Id="rId4" Type="http://schemas.openxmlformats.org/officeDocument/2006/relationships/hyperlink" Target="https://ec.europa.eu/info/funding-tenders/opportunities/docs/2021-2027/common/guidance/aga_en.pdf" TargetMode="External"/><Relationship Id="rId9" Type="http://schemas.openxmlformats.org/officeDocument/2006/relationships/hyperlink" Target="https://op.europa.eu/en/publication-detail/-/publication/bb02d56e-9b3c-11eb-b85c-01aa75ed71a1/language-en/format-PDF/source-sear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uraxess.ec.europa.eu/jobs/charter-code-researchers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bb02d56e-9b3c-11eb-b85c-01aa75ed71a1/language-en/format-PDF/source-search" TargetMode="External"/><Relationship Id="rId2" Type="http://schemas.openxmlformats.org/officeDocument/2006/relationships/hyperlink" Target="file:///C:\Users\bitsami\AppData\Local\Temp\euraxess_career_handbook-2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raxess.ec.europa.eu/jobs/charter-code-researchers" TargetMode="External"/><Relationship Id="rId5" Type="http://schemas.openxmlformats.org/officeDocument/2006/relationships/hyperlink" Target="https://op.europa.eu/en/publication-detail/-/publication/50387715-52b5-11ee-9220-01aa75ed71a1/language-en" TargetMode="External"/><Relationship Id="rId4" Type="http://schemas.openxmlformats.org/officeDocument/2006/relationships/hyperlink" Target="https://op.europa.eu/en/publication-detail/-/publication/c1086dc4-52b4-11ee-9220-01aa75ed71a1/language-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7598B-69C5-D02F-0282-381AB4BA0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>
                <a:solidFill>
                  <a:srgbClr val="034EA2"/>
                </a:solidFill>
              </a:rPr>
              <a:t>QSI </a:t>
            </a:r>
            <a:endParaRPr lang="en-IE" dirty="0">
              <a:solidFill>
                <a:srgbClr val="034EA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9B362-0094-6878-F5FC-C2437CB753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>
                <a:solidFill>
                  <a:srgbClr val="034EA2"/>
                </a:solidFill>
              </a:rPr>
              <a:t>Nina Poumpalova</a:t>
            </a:r>
            <a:endParaRPr lang="en-IE" dirty="0">
              <a:solidFill>
                <a:srgbClr val="034EA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E5C163-FAA5-B620-B99A-AFB9D55DB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>
                <a:solidFill>
                  <a:srgbClr val="034EA2"/>
                </a:solidFill>
              </a:rPr>
              <a:t>15 </a:t>
            </a:r>
            <a:r>
              <a:rPr lang="fr-BE" dirty="0" err="1">
                <a:solidFill>
                  <a:srgbClr val="034EA2"/>
                </a:solidFill>
              </a:rPr>
              <a:t>December</a:t>
            </a:r>
            <a:r>
              <a:rPr lang="fr-BE" dirty="0">
                <a:solidFill>
                  <a:srgbClr val="034EA2"/>
                </a:solidFill>
              </a:rPr>
              <a:t> 2023 - </a:t>
            </a:r>
            <a:r>
              <a:rPr lang="fr-BE" dirty="0" err="1">
                <a:solidFill>
                  <a:srgbClr val="034EA2"/>
                </a:solidFill>
              </a:rPr>
              <a:t>remote</a:t>
            </a:r>
            <a:endParaRPr lang="en-IE" dirty="0">
              <a:solidFill>
                <a:srgbClr val="034EA2"/>
              </a:solidFill>
            </a:endParaRPr>
          </a:p>
          <a:p>
            <a:endParaRPr lang="en-IE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4563095" y="1913161"/>
            <a:ext cx="1426217" cy="1229497"/>
          </a:xfrm>
          <a:prstGeom prst="hexagon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88038" y="2181211"/>
            <a:ext cx="3915611" cy="20052"/>
          </a:xfrm>
          <a:prstGeom prst="line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97562" y="1736524"/>
            <a:ext cx="37952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931680"/>
                </a:solidFill>
                <a:cs typeface="Arial" panose="020B0604020202020204" pitchFamily="34" charset="0"/>
              </a:rPr>
              <a:t>The coordinator must:</a:t>
            </a: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F5494"/>
                </a:solidFill>
              </a:rPr>
              <a:t>Monitor the project implementation</a:t>
            </a: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F5494"/>
                </a:solidFill>
              </a:rPr>
              <a:t>Act as Intermediary for all communications between REA and the consortium </a:t>
            </a: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F5494"/>
                </a:solidFill>
              </a:rPr>
              <a:t>Request and review documents/information required by the REA</a:t>
            </a: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F5494"/>
                </a:solidFill>
              </a:rPr>
              <a:t>Submit deliverables and reports to the 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8757" y="3044849"/>
            <a:ext cx="52922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GB" altLang="sk-SK" b="1" dirty="0">
                <a:solidFill>
                  <a:srgbClr val="0F5494"/>
                </a:solidFill>
              </a:rPr>
              <a:t>Distribute payments without unjustified delay and </a:t>
            </a: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2"/>
                </a:solidFill>
              </a:rPr>
              <a:t>The coordinator cannot delegate/sub-contract these tasks (to any other entity incl. affiliated entities)*</a:t>
            </a:r>
            <a:br>
              <a:rPr lang="en-US" b="1" dirty="0">
                <a:solidFill>
                  <a:srgbClr val="0F5494"/>
                </a:solidFill>
              </a:rPr>
            </a:br>
            <a:br>
              <a:rPr lang="en-US" b="1" dirty="0">
                <a:solidFill>
                  <a:srgbClr val="931680"/>
                </a:solidFill>
              </a:rPr>
            </a:br>
            <a:endParaRPr lang="en-US" dirty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562" y="411150"/>
            <a:ext cx="1097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31680"/>
                </a:solidFill>
              </a:rPr>
              <a:t>Role and responsibilities - Coordinator (Art.7)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5848757" y="2785241"/>
            <a:ext cx="5113533" cy="10511"/>
          </a:xfrm>
          <a:prstGeom prst="line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4844203" y="2095909"/>
            <a:ext cx="864000" cy="864000"/>
            <a:chOff x="3277401" y="1558376"/>
            <a:chExt cx="864000" cy="864000"/>
          </a:xfrm>
          <a:solidFill>
            <a:srgbClr val="004494"/>
          </a:solidFill>
        </p:grpSpPr>
        <p:sp>
          <p:nvSpPr>
            <p:cNvPr id="18" name="Oval 17"/>
            <p:cNvSpPr/>
            <p:nvPr/>
          </p:nvSpPr>
          <p:spPr>
            <a:xfrm>
              <a:off x="3277401" y="1558376"/>
              <a:ext cx="864000" cy="86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636" y="1586530"/>
              <a:ext cx="795530" cy="795530"/>
            </a:xfrm>
            <a:prstGeom prst="rect">
              <a:avLst/>
            </a:prstGeom>
            <a:grpFill/>
          </p:spPr>
        </p:pic>
      </p:grpSp>
      <p:sp>
        <p:nvSpPr>
          <p:cNvPr id="7" name="TextBox 6"/>
          <p:cNvSpPr txBox="1"/>
          <p:nvPr/>
        </p:nvSpPr>
        <p:spPr>
          <a:xfrm>
            <a:off x="1606498" y="6024188"/>
            <a:ext cx="8765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*Exception for public bodies - Authorization to administer:</a:t>
            </a:r>
            <a:r>
              <a:rPr lang="en-GB" sz="1100" b="1" i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1100" b="1" i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the coordinator may delegate these two tasks to a third party with “authorization to administer” created, controlled or affiliated to it, but it retains sole responsibility for the payments and for compliance with the GA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345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715297" y="1105507"/>
            <a:ext cx="1426217" cy="1229497"/>
          </a:xfrm>
          <a:prstGeom prst="hexagon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5297" y="2719660"/>
            <a:ext cx="379525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931680"/>
                </a:solidFill>
                <a:cs typeface="Arial" panose="020B0604020202020204" pitchFamily="34" charset="0"/>
              </a:rPr>
              <a:t>Beneficiaries</a:t>
            </a: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F5494"/>
                </a:solidFill>
              </a:rPr>
              <a:t>Provide any information requested by REA to verify the eligibility of costs, the compliance to the GA and the proper project implementation;</a:t>
            </a:r>
            <a:br>
              <a:rPr lang="en-US" dirty="0">
                <a:solidFill>
                  <a:srgbClr val="0F5494"/>
                </a:solidFill>
              </a:rPr>
            </a:br>
            <a:endParaRPr lang="en-US" dirty="0">
              <a:solidFill>
                <a:srgbClr val="0F5494"/>
              </a:solidFill>
            </a:endParaRP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F5494"/>
                </a:solidFill>
              </a:rPr>
              <a:t>Keep up to date the info in the Portal Participant Register</a:t>
            </a:r>
            <a:br>
              <a:rPr lang="en-US" b="1" kern="0" dirty="0">
                <a:solidFill>
                  <a:srgbClr val="931680"/>
                </a:solidFill>
              </a:rPr>
            </a:br>
            <a:r>
              <a:rPr lang="en-US" b="1" kern="0" dirty="0">
                <a:solidFill>
                  <a:srgbClr val="931680"/>
                </a:solidFill>
              </a:rPr>
              <a:t>                        </a:t>
            </a:r>
            <a:endParaRPr lang="en-US" dirty="0">
              <a:solidFill>
                <a:srgbClr val="0F549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0553" y="2913102"/>
            <a:ext cx="4636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F5494"/>
                </a:solidFill>
              </a:rPr>
              <a:t>Inform the REA (&amp; other beneficiaries) immediately of any event affecting the project implementation </a:t>
            </a: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F5494"/>
                </a:solidFill>
              </a:rPr>
              <a:t>Submit to the coordinator in good time the individual financial statements, contribution to deliverables and technical reports, etc.</a:t>
            </a:r>
          </a:p>
          <a:p>
            <a:pPr>
              <a:spcBef>
                <a:spcPts val="1200"/>
              </a:spcBef>
              <a:buClr>
                <a:srgbClr val="82075B"/>
              </a:buClr>
            </a:pPr>
            <a:br>
              <a:rPr lang="en-US" dirty="0">
                <a:solidFill>
                  <a:srgbClr val="0F5494"/>
                </a:solidFill>
              </a:rPr>
            </a:br>
            <a:br>
              <a:rPr lang="en-US" b="1" dirty="0">
                <a:solidFill>
                  <a:srgbClr val="931680"/>
                </a:solidFill>
              </a:rPr>
            </a:br>
            <a:endParaRPr lang="en-US" dirty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845" y="371438"/>
            <a:ext cx="1097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31680"/>
                </a:solidFill>
              </a:rPr>
              <a:t>Role and responsibilities - Beneficiaries (Art.7 &amp; 19)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96405" y="1272508"/>
            <a:ext cx="864000" cy="864000"/>
            <a:chOff x="2201123" y="3724632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220112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425" y="3809934"/>
              <a:ext cx="693397" cy="693397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C77FA8B-84D0-BE24-05F0-6D92CB1C2966}"/>
              </a:ext>
            </a:extLst>
          </p:cNvPr>
          <p:cNvSpPr/>
          <p:nvPr/>
        </p:nvSpPr>
        <p:spPr>
          <a:xfrm>
            <a:off x="9146672" y="1213442"/>
            <a:ext cx="2573259" cy="18461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sk-SK" dirty="0">
                <a:solidFill>
                  <a:schemeClr val="bg1"/>
                </a:solidFill>
              </a:rPr>
              <a:t>Technical implementation</a:t>
            </a:r>
          </a:p>
          <a:p>
            <a:pPr algn="ctr"/>
            <a:r>
              <a:rPr lang="en-US" altLang="sk-SK" dirty="0">
                <a:solidFill>
                  <a:schemeClr val="bg1"/>
                </a:solidFill>
              </a:rPr>
              <a:t>=  </a:t>
            </a:r>
          </a:p>
          <a:p>
            <a:pPr algn="ctr"/>
            <a:r>
              <a:rPr lang="en-US" altLang="sk-SK" dirty="0">
                <a:solidFill>
                  <a:schemeClr val="bg1"/>
                </a:solidFill>
              </a:rPr>
              <a:t>joint liability</a:t>
            </a:r>
          </a:p>
          <a:p>
            <a:pPr algn="ctr"/>
            <a:endParaRPr lang="en-US" altLang="sk-SK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439C7B-D297-744F-5782-F6D1CFF2F29E}"/>
              </a:ext>
            </a:extLst>
          </p:cNvPr>
          <p:cNvSpPr/>
          <p:nvPr/>
        </p:nvSpPr>
        <p:spPr>
          <a:xfrm>
            <a:off x="9178989" y="3763937"/>
            <a:ext cx="2573259" cy="16651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sk-SK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altLang="sk-SK" dirty="0">
                <a:solidFill>
                  <a:schemeClr val="bg1"/>
                </a:solidFill>
              </a:rPr>
              <a:t>Financial responsibility</a:t>
            </a:r>
          </a:p>
          <a:p>
            <a:pPr algn="ctr"/>
            <a:r>
              <a:rPr lang="en-US" altLang="sk-SK" dirty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altLang="sk-SK" dirty="0">
                <a:solidFill>
                  <a:schemeClr val="bg1"/>
                </a:solidFill>
              </a:rPr>
              <a:t> individual (own debt) </a:t>
            </a:r>
            <a:br>
              <a:rPr lang="en-US" altLang="sk-SK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CF3635-E575-1328-BB7F-399FD1DF909F}"/>
              </a:ext>
            </a:extLst>
          </p:cNvPr>
          <p:cNvCxnSpPr/>
          <p:nvPr/>
        </p:nvCxnSpPr>
        <p:spPr bwMode="auto">
          <a:xfrm flipH="1">
            <a:off x="1953786" y="2125997"/>
            <a:ext cx="5113533" cy="10511"/>
          </a:xfrm>
          <a:prstGeom prst="line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34750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ED0639-661E-6301-F4EB-0E7E222383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564" y="1661913"/>
            <a:ext cx="10486869" cy="41034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004494"/>
                </a:solidFill>
              </a:rPr>
              <a:t>Article 11.1</a:t>
            </a:r>
            <a:r>
              <a:rPr lang="fr-BE" sz="2400" dirty="0">
                <a:solidFill>
                  <a:srgbClr val="004494"/>
                </a:solidFill>
              </a:rPr>
              <a:t>: </a:t>
            </a:r>
            <a:r>
              <a:rPr lang="en-US" sz="2400" dirty="0">
                <a:solidFill>
                  <a:srgbClr val="004494"/>
                </a:solidFill>
              </a:rPr>
              <a:t>Obligation to properly implement the action</a:t>
            </a:r>
            <a:br>
              <a:rPr lang="en-US" sz="2400" dirty="0">
                <a:solidFill>
                  <a:srgbClr val="004494"/>
                </a:solidFill>
              </a:rPr>
            </a:br>
            <a:br>
              <a:rPr lang="en-US" dirty="0">
                <a:solidFill>
                  <a:srgbClr val="004494"/>
                </a:solidFill>
              </a:rPr>
            </a:br>
            <a:r>
              <a:rPr lang="en-US" dirty="0">
                <a:solidFill>
                  <a:srgbClr val="004494"/>
                </a:solidFill>
              </a:rPr>
              <a:t>“</a:t>
            </a:r>
            <a:r>
              <a:rPr lang="en-US" i="1" u="none" strike="noStrike" baseline="0" dirty="0">
                <a:solidFill>
                  <a:srgbClr val="004494"/>
                </a:solidFill>
                <a:latin typeface="+mj-lt"/>
              </a:rPr>
              <a:t>The beneficiaries must implement the action as described in Annex 1 and in compliance with the provisions of the Agreement”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4494"/>
                </a:solidFill>
              </a:rPr>
              <a:t>Article 21</a:t>
            </a:r>
            <a:r>
              <a:rPr lang="en-US" sz="2400" dirty="0">
                <a:solidFill>
                  <a:srgbClr val="004494"/>
                </a:solidFill>
              </a:rPr>
              <a:t>: Reporting</a:t>
            </a:r>
            <a:br>
              <a:rPr lang="en-US" sz="2400" dirty="0">
                <a:solidFill>
                  <a:srgbClr val="004494"/>
                </a:solidFill>
              </a:rPr>
            </a:br>
            <a:br>
              <a:rPr lang="en-US" sz="2400" dirty="0">
                <a:solidFill>
                  <a:srgbClr val="004494"/>
                </a:solidFill>
              </a:rPr>
            </a:br>
            <a:r>
              <a:rPr lang="en-US" i="1" dirty="0">
                <a:solidFill>
                  <a:srgbClr val="004494"/>
                </a:solidFill>
                <a:latin typeface="+mj-lt"/>
              </a:rPr>
              <a:t>Necessary to assess and verify: </a:t>
            </a:r>
          </a:p>
          <a:p>
            <a:pPr marL="1028700" lvl="1" indent="-342900">
              <a:spcAft>
                <a:spcPts val="0"/>
              </a:spcAft>
            </a:pPr>
            <a:r>
              <a:rPr lang="en-US" i="1" dirty="0">
                <a:solidFill>
                  <a:srgbClr val="004494"/>
                </a:solidFill>
                <a:latin typeface="+mj-lt"/>
              </a:rPr>
              <a:t>That the project is implemented as described in Annex 1 (scientific assessment);</a:t>
            </a:r>
          </a:p>
          <a:p>
            <a:pPr marL="1028700" lvl="1" indent="-342900">
              <a:spcAft>
                <a:spcPts val="0"/>
              </a:spcAft>
            </a:pPr>
            <a:r>
              <a:rPr lang="en-US" i="1" dirty="0">
                <a:solidFill>
                  <a:srgbClr val="004494"/>
                </a:solidFill>
                <a:latin typeface="+mj-lt"/>
              </a:rPr>
              <a:t>That the project's activities comply with the obligations under the GA.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4494"/>
              </a:solidFill>
            </a:endParaRPr>
          </a:p>
          <a:p>
            <a:r>
              <a:rPr lang="en-US" sz="2400" dirty="0">
                <a:solidFill>
                  <a:srgbClr val="004494"/>
                </a:solidFill>
              </a:rPr>
              <a:t>	</a:t>
            </a:r>
            <a:endParaRPr lang="en-IE" sz="2400" dirty="0">
              <a:solidFill>
                <a:srgbClr val="004494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A16AC-E7D9-1A5C-AED3-F3E64841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0142"/>
            <a:ext cx="10515600" cy="473104"/>
          </a:xfrm>
        </p:spPr>
        <p:txBody>
          <a:bodyPr/>
          <a:lstStyle/>
          <a:p>
            <a:r>
              <a:rPr lang="en-US" b="0" dirty="0"/>
              <a:t>Roles and </a:t>
            </a:r>
            <a:r>
              <a:rPr lang="en-US" sz="3600" b="0" dirty="0">
                <a:solidFill>
                  <a:srgbClr val="931680"/>
                </a:solidFill>
              </a:rPr>
              <a:t>responsibilities</a:t>
            </a:r>
            <a:r>
              <a:rPr lang="en-US" sz="3600" dirty="0">
                <a:solidFill>
                  <a:srgbClr val="931680"/>
                </a:solidFill>
              </a:rPr>
              <a:t> - </a:t>
            </a:r>
            <a:r>
              <a:rPr lang="en-US" b="0" dirty="0"/>
              <a:t>project implementation (Art.11) and reporting (Art.21)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737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>
                <a:solidFill>
                  <a:srgbClr val="931680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en-US" altLang="en-US" sz="4000" b="0" dirty="0">
                <a:solidFill>
                  <a:srgbClr val="931680"/>
                </a:solidFill>
                <a:latin typeface="+mn-lt"/>
                <a:ea typeface="+mn-ea"/>
                <a:cs typeface="+mn-cs"/>
              </a:rPr>
              <a:t> timeline</a:t>
            </a:r>
            <a:endParaRPr lang="en-GB" sz="4000" b="0" dirty="0">
              <a:solidFill>
                <a:srgbClr val="9316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6"/>
          <p:cNvSpPr>
            <a:spLocks noChangeArrowheads="1"/>
          </p:cNvSpPr>
          <p:nvPr/>
        </p:nvSpPr>
        <p:spPr bwMode="auto">
          <a:xfrm>
            <a:off x="2005560" y="3934892"/>
            <a:ext cx="8088312" cy="1020763"/>
          </a:xfrm>
          <a:prstGeom prst="rightArrow">
            <a:avLst>
              <a:gd name="adj1" fmla="val 50000"/>
              <a:gd name="adj2" fmla="val 5000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ight Arrow 7"/>
          <p:cNvSpPr>
            <a:spLocks noChangeArrowheads="1"/>
          </p:cNvSpPr>
          <p:nvPr/>
        </p:nvSpPr>
        <p:spPr bwMode="auto">
          <a:xfrm>
            <a:off x="2008735" y="3507855"/>
            <a:ext cx="7724775" cy="954087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800" b="1" i="0">
              <a:solidFill>
                <a:schemeClr val="bg1"/>
              </a:solidFill>
            </a:endParaRPr>
          </a:p>
        </p:txBody>
      </p:sp>
      <p:cxnSp>
        <p:nvCxnSpPr>
          <p:cNvPr id="8" name="Straight Connector 16"/>
          <p:cNvCxnSpPr>
            <a:cxnSpLocks noChangeShapeType="1"/>
          </p:cNvCxnSpPr>
          <p:nvPr/>
        </p:nvCxnSpPr>
        <p:spPr bwMode="auto">
          <a:xfrm flipH="1">
            <a:off x="2005560" y="3203055"/>
            <a:ext cx="0" cy="1003300"/>
          </a:xfrm>
          <a:prstGeom prst="line">
            <a:avLst/>
          </a:prstGeom>
          <a:noFill/>
          <a:ln w="25400">
            <a:solidFill>
              <a:srgbClr val="9316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8"/>
          <p:cNvCxnSpPr>
            <a:cxnSpLocks noChangeShapeType="1"/>
          </p:cNvCxnSpPr>
          <p:nvPr/>
        </p:nvCxnSpPr>
        <p:spPr bwMode="auto">
          <a:xfrm>
            <a:off x="9711285" y="3203055"/>
            <a:ext cx="0" cy="982662"/>
          </a:xfrm>
          <a:prstGeom prst="line">
            <a:avLst/>
          </a:prstGeom>
          <a:noFill/>
          <a:ln w="25400">
            <a:solidFill>
              <a:srgbClr val="9316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9"/>
          <p:cNvCxnSpPr>
            <a:cxnSpLocks noChangeShapeType="1"/>
          </p:cNvCxnSpPr>
          <p:nvPr/>
        </p:nvCxnSpPr>
        <p:spPr bwMode="auto">
          <a:xfrm>
            <a:off x="3912147" y="3203055"/>
            <a:ext cx="0" cy="982662"/>
          </a:xfrm>
          <a:prstGeom prst="line">
            <a:avLst/>
          </a:prstGeom>
          <a:noFill/>
          <a:ln w="25400">
            <a:solidFill>
              <a:srgbClr val="9316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0"/>
          <p:cNvCxnSpPr>
            <a:cxnSpLocks noChangeShapeType="1"/>
          </p:cNvCxnSpPr>
          <p:nvPr/>
        </p:nvCxnSpPr>
        <p:spPr bwMode="auto">
          <a:xfrm>
            <a:off x="5845722" y="3203055"/>
            <a:ext cx="0" cy="982662"/>
          </a:xfrm>
          <a:prstGeom prst="line">
            <a:avLst/>
          </a:prstGeom>
          <a:noFill/>
          <a:ln w="25400">
            <a:solidFill>
              <a:srgbClr val="9316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1"/>
          <p:cNvCxnSpPr>
            <a:cxnSpLocks noChangeShapeType="1"/>
          </p:cNvCxnSpPr>
          <p:nvPr/>
        </p:nvCxnSpPr>
        <p:spPr bwMode="auto">
          <a:xfrm>
            <a:off x="7779297" y="3203055"/>
            <a:ext cx="0" cy="982662"/>
          </a:xfrm>
          <a:prstGeom prst="line">
            <a:avLst/>
          </a:prstGeom>
          <a:noFill/>
          <a:ln w="25400">
            <a:solidFill>
              <a:srgbClr val="9316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937297" y="2883967"/>
            <a:ext cx="862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 i="0">
                <a:solidFill>
                  <a:srgbClr val="931680"/>
                </a:solidFill>
              </a:rPr>
              <a:t>Start</a:t>
            </a:r>
            <a:endParaRPr lang="en-GB" altLang="en-US" sz="1600" b="1" i="0">
              <a:solidFill>
                <a:srgbClr val="931680"/>
              </a:solidFill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450185" y="2883967"/>
            <a:ext cx="66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 i="0">
                <a:solidFill>
                  <a:srgbClr val="931680"/>
                </a:solidFill>
              </a:rPr>
              <a:t>12M</a:t>
            </a:r>
            <a:endParaRPr lang="en-GB" altLang="en-US" sz="1600" b="1" i="0">
              <a:solidFill>
                <a:srgbClr val="931680"/>
              </a:solidFill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377410" y="2883967"/>
            <a:ext cx="66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 i="0">
                <a:solidFill>
                  <a:srgbClr val="931680"/>
                </a:solidFill>
              </a:rPr>
              <a:t>24M</a:t>
            </a:r>
            <a:endParaRPr lang="en-GB" altLang="en-US" sz="1600" b="1" i="0">
              <a:solidFill>
                <a:srgbClr val="931680"/>
              </a:solidFill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7310985" y="2883967"/>
            <a:ext cx="66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 i="0">
                <a:solidFill>
                  <a:srgbClr val="931680"/>
                </a:solidFill>
              </a:rPr>
              <a:t>36M</a:t>
            </a:r>
            <a:endParaRPr lang="en-GB" altLang="en-US" sz="1600" b="1" i="0">
              <a:solidFill>
                <a:srgbClr val="931680"/>
              </a:solidFill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9255672" y="2883967"/>
            <a:ext cx="66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 i="0">
                <a:solidFill>
                  <a:srgbClr val="931680"/>
                </a:solidFill>
              </a:rPr>
              <a:t>48M</a:t>
            </a:r>
            <a:endParaRPr lang="en-GB" altLang="en-US" sz="1600" b="1" i="0">
              <a:solidFill>
                <a:srgbClr val="931680"/>
              </a:solidFill>
            </a:endParaRPr>
          </a:p>
        </p:txBody>
      </p:sp>
      <p:sp>
        <p:nvSpPr>
          <p:cNvPr id="18" name="Rectangle 34820"/>
          <p:cNvSpPr>
            <a:spLocks noChangeArrowheads="1"/>
          </p:cNvSpPr>
          <p:nvPr/>
        </p:nvSpPr>
        <p:spPr bwMode="auto">
          <a:xfrm>
            <a:off x="4056610" y="3695180"/>
            <a:ext cx="20875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5347247" y="4887392"/>
            <a:ext cx="20875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5855247" y="4206355"/>
            <a:ext cx="358775" cy="1285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200" i="0"/>
          </a:p>
        </p:txBody>
      </p:sp>
      <p:cxnSp>
        <p:nvCxnSpPr>
          <p:cNvPr id="21" name="Straight Arrow Connector 40"/>
          <p:cNvCxnSpPr>
            <a:cxnSpLocks noChangeShapeType="1"/>
          </p:cNvCxnSpPr>
          <p:nvPr/>
        </p:nvCxnSpPr>
        <p:spPr bwMode="auto">
          <a:xfrm flipV="1">
            <a:off x="6025110" y="4338117"/>
            <a:ext cx="0" cy="269875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9692235" y="4201592"/>
            <a:ext cx="361950" cy="1285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200" i="0"/>
          </a:p>
        </p:txBody>
      </p:sp>
      <p:cxnSp>
        <p:nvCxnSpPr>
          <p:cNvPr id="23" name="Straight Arrow Connector 44"/>
          <p:cNvCxnSpPr>
            <a:cxnSpLocks noChangeShapeType="1"/>
          </p:cNvCxnSpPr>
          <p:nvPr/>
        </p:nvCxnSpPr>
        <p:spPr bwMode="auto">
          <a:xfrm flipV="1">
            <a:off x="9873210" y="4323830"/>
            <a:ext cx="0" cy="269875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63"/>
          <p:cNvSpPr txBox="1">
            <a:spLocks noChangeArrowheads="1"/>
          </p:cNvSpPr>
          <p:nvPr/>
        </p:nvSpPr>
        <p:spPr bwMode="auto">
          <a:xfrm>
            <a:off x="2945360" y="2523605"/>
            <a:ext cx="222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200" b="1" i="0">
                <a:solidFill>
                  <a:srgbClr val="931680"/>
                </a:solidFill>
              </a:rPr>
              <a:t>Progress report </a:t>
            </a:r>
            <a:endParaRPr lang="en-GB" altLang="en-US" sz="1200" b="1" i="0">
              <a:solidFill>
                <a:srgbClr val="931680"/>
              </a:solidFill>
            </a:endParaRPr>
          </a:p>
        </p:txBody>
      </p:sp>
      <p:cxnSp>
        <p:nvCxnSpPr>
          <p:cNvPr id="25" name="Straight Arrow Connector 64"/>
          <p:cNvCxnSpPr>
            <a:cxnSpLocks noChangeShapeType="1"/>
          </p:cNvCxnSpPr>
          <p:nvPr/>
        </p:nvCxnSpPr>
        <p:spPr bwMode="auto">
          <a:xfrm>
            <a:off x="4067722" y="2826817"/>
            <a:ext cx="0" cy="882650"/>
          </a:xfrm>
          <a:prstGeom prst="straightConnector1">
            <a:avLst/>
          </a:prstGeom>
          <a:noFill/>
          <a:ln w="25400">
            <a:solidFill>
              <a:srgbClr val="0F549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4005810" y="4198417"/>
            <a:ext cx="358775" cy="1285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200" i="0"/>
          </a:p>
        </p:txBody>
      </p:sp>
      <p:cxnSp>
        <p:nvCxnSpPr>
          <p:cNvPr id="27" name="Straight Arrow Connector 40"/>
          <p:cNvCxnSpPr>
            <a:cxnSpLocks noChangeShapeType="1"/>
          </p:cNvCxnSpPr>
          <p:nvPr/>
        </p:nvCxnSpPr>
        <p:spPr bwMode="auto">
          <a:xfrm flipV="1">
            <a:off x="4185197" y="4338117"/>
            <a:ext cx="0" cy="24130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154910" y="4647680"/>
            <a:ext cx="206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en-US" sz="1200" b="1" i="0">
                <a:solidFill>
                  <a:srgbClr val="931680"/>
                </a:solidFill>
              </a:rPr>
              <a:t>MID-TERM CHECK (M13-15)</a:t>
            </a:r>
          </a:p>
        </p:txBody>
      </p:sp>
      <p:sp>
        <p:nvSpPr>
          <p:cNvPr id="29" name="Curved Down Arrow 2"/>
          <p:cNvSpPr>
            <a:spLocks noChangeArrowheads="1"/>
          </p:cNvSpPr>
          <p:nvPr/>
        </p:nvSpPr>
        <p:spPr bwMode="auto">
          <a:xfrm>
            <a:off x="1953172" y="1499667"/>
            <a:ext cx="3892550" cy="420688"/>
          </a:xfrm>
          <a:prstGeom prst="curvedDownArrow">
            <a:avLst>
              <a:gd name="adj1" fmla="val 25017"/>
              <a:gd name="adj2" fmla="val 49948"/>
              <a:gd name="adj3" fmla="val 25000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400" i="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2295278" y="5374337"/>
            <a:ext cx="71008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en-US" sz="1200" b="1" i="0">
                <a:solidFill>
                  <a:srgbClr val="931680"/>
                </a:solidFill>
              </a:rPr>
              <a:t>CONTINUOUS REPORTING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en-US" altLang="en-US" sz="1200" b="1" i="0">
                <a:solidFill>
                  <a:schemeClr val="accent5">
                    <a:lumMod val="50000"/>
                  </a:schemeClr>
                </a:solidFill>
              </a:rPr>
              <a:t>Publishable Summary, Deliverables, Milestones, Critical Risks, Publications, Results, Dissemination activities, Standards, Patents, Communication activities, Datasets, Mobility and Other Results</a:t>
            </a:r>
            <a:endParaRPr lang="fr-BE" altLang="en-US" sz="1200" i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GB" altLang="en-US" sz="1200" i="0"/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5359947" y="4647680"/>
            <a:ext cx="206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en-US" sz="1200" b="1" i="0">
                <a:solidFill>
                  <a:srgbClr val="931680"/>
                </a:solidFill>
              </a:rPr>
              <a:t>INTERIM REVIEW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fr-BE" altLang="en-US" sz="1200" b="1" i="0">
                <a:solidFill>
                  <a:srgbClr val="931680"/>
                </a:solidFill>
              </a:rPr>
              <a:t>(M24-26)</a:t>
            </a:r>
            <a:endParaRPr lang="en-GB" altLang="en-US" sz="1200" b="1" i="0">
              <a:solidFill>
                <a:srgbClr val="931680"/>
              </a:solidFill>
            </a:endParaRPr>
          </a:p>
        </p:txBody>
      </p:sp>
      <p:cxnSp>
        <p:nvCxnSpPr>
          <p:cNvPr id="32" name="Straight Arrow Connector 64"/>
          <p:cNvCxnSpPr>
            <a:cxnSpLocks noChangeShapeType="1"/>
          </p:cNvCxnSpPr>
          <p:nvPr/>
        </p:nvCxnSpPr>
        <p:spPr bwMode="auto">
          <a:xfrm>
            <a:off x="6198147" y="2523605"/>
            <a:ext cx="0" cy="1158875"/>
          </a:xfrm>
          <a:prstGeom prst="straightConnector1">
            <a:avLst/>
          </a:prstGeom>
          <a:noFill/>
          <a:ln w="25400">
            <a:solidFill>
              <a:srgbClr val="0F549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63"/>
          <p:cNvSpPr txBox="1">
            <a:spLocks noChangeArrowheads="1"/>
          </p:cNvSpPr>
          <p:nvPr/>
        </p:nvSpPr>
        <p:spPr bwMode="auto">
          <a:xfrm>
            <a:off x="4623347" y="2023542"/>
            <a:ext cx="3181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200" b="1" i="0">
                <a:solidFill>
                  <a:srgbClr val="931680"/>
                </a:solidFill>
              </a:rPr>
              <a:t>Periodic technical report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200" b="1" i="0"/>
              <a:t>Individual financial statements</a:t>
            </a:r>
            <a:endParaRPr lang="en-GB" altLang="en-US" sz="1200" b="1" i="0"/>
          </a:p>
        </p:txBody>
      </p:sp>
      <p:cxnSp>
        <p:nvCxnSpPr>
          <p:cNvPr id="34" name="Straight Arrow Connector 64"/>
          <p:cNvCxnSpPr>
            <a:cxnSpLocks noChangeShapeType="1"/>
          </p:cNvCxnSpPr>
          <p:nvPr/>
        </p:nvCxnSpPr>
        <p:spPr bwMode="auto">
          <a:xfrm>
            <a:off x="9935997" y="2553740"/>
            <a:ext cx="0" cy="1082675"/>
          </a:xfrm>
          <a:prstGeom prst="straightConnector1">
            <a:avLst/>
          </a:prstGeom>
          <a:noFill/>
          <a:ln w="25400">
            <a:solidFill>
              <a:srgbClr val="0F549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2621510" y="1666355"/>
            <a:ext cx="206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en-US" sz="1200" b="1" i="0">
                <a:solidFill>
                  <a:srgbClr val="931680"/>
                </a:solidFill>
              </a:rPr>
              <a:t>RP1</a:t>
            </a:r>
          </a:p>
        </p:txBody>
      </p:sp>
      <p:sp>
        <p:nvSpPr>
          <p:cNvPr id="36" name="Curved Up Arrow 53"/>
          <p:cNvSpPr>
            <a:spLocks noChangeArrowheads="1"/>
          </p:cNvSpPr>
          <p:nvPr/>
        </p:nvSpPr>
        <p:spPr bwMode="auto">
          <a:xfrm>
            <a:off x="1992860" y="6033567"/>
            <a:ext cx="7500937" cy="307975"/>
          </a:xfrm>
          <a:prstGeom prst="curvedUpArrow">
            <a:avLst>
              <a:gd name="adj1" fmla="val 25145"/>
              <a:gd name="adj2" fmla="val 50177"/>
              <a:gd name="adj3" fmla="val 25000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800" b="1" i="0"/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7018885" y="1644130"/>
            <a:ext cx="206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en-US" sz="1200" b="1" i="0">
                <a:solidFill>
                  <a:srgbClr val="931680"/>
                </a:solidFill>
              </a:rPr>
              <a:t>RP2</a:t>
            </a:r>
          </a:p>
        </p:txBody>
      </p:sp>
      <p:sp>
        <p:nvSpPr>
          <p:cNvPr id="38" name="Curved Down Arrow 2"/>
          <p:cNvSpPr>
            <a:spLocks noChangeArrowheads="1"/>
          </p:cNvSpPr>
          <p:nvPr/>
        </p:nvSpPr>
        <p:spPr bwMode="auto">
          <a:xfrm>
            <a:off x="5845722" y="1499667"/>
            <a:ext cx="3857625" cy="420688"/>
          </a:xfrm>
          <a:prstGeom prst="curvedDownArrow">
            <a:avLst>
              <a:gd name="adj1" fmla="val 25090"/>
              <a:gd name="adj2" fmla="val 49967"/>
              <a:gd name="adj3" fmla="val 25000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400" i="0"/>
          </a:p>
        </p:txBody>
      </p:sp>
      <p:sp>
        <p:nvSpPr>
          <p:cNvPr id="39" name="TextBox 39"/>
          <p:cNvSpPr txBox="1">
            <a:spLocks noChangeArrowheads="1"/>
          </p:cNvSpPr>
          <p:nvPr/>
        </p:nvSpPr>
        <p:spPr bwMode="auto">
          <a:xfrm>
            <a:off x="2115097" y="4338117"/>
            <a:ext cx="684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defRPr/>
            </a:pPr>
            <a:endParaRPr lang="en-GB" altLang="en-US" sz="1200" b="1" i="0">
              <a:solidFill>
                <a:srgbClr val="941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083347" y="3309417"/>
            <a:ext cx="1447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Recruitment</a:t>
            </a:r>
          </a:p>
        </p:txBody>
      </p:sp>
      <p:sp>
        <p:nvSpPr>
          <p:cNvPr id="41" name="TextBox 39"/>
          <p:cNvSpPr txBox="1">
            <a:spLocks noChangeArrowheads="1"/>
          </p:cNvSpPr>
          <p:nvPr/>
        </p:nvSpPr>
        <p:spPr bwMode="auto">
          <a:xfrm>
            <a:off x="8669339" y="4579418"/>
            <a:ext cx="1976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en-US" sz="1200" b="1" i="0">
                <a:solidFill>
                  <a:srgbClr val="931680"/>
                </a:solidFill>
              </a:rPr>
              <a:t>FINAL REVIEW</a:t>
            </a:r>
          </a:p>
          <a:p>
            <a:pPr algn="ctr">
              <a:spcBef>
                <a:spcPct val="0"/>
              </a:spcBef>
              <a:buClrTx/>
            </a:pPr>
            <a:r>
              <a:rPr lang="fr-BE" altLang="en-US" sz="1200" b="1" i="0">
                <a:solidFill>
                  <a:srgbClr val="931680"/>
                </a:solidFill>
              </a:rPr>
              <a:t>(M48-50)</a:t>
            </a:r>
          </a:p>
        </p:txBody>
      </p:sp>
      <p:sp>
        <p:nvSpPr>
          <p:cNvPr id="3" name="Rectangle 2"/>
          <p:cNvSpPr/>
          <p:nvPr/>
        </p:nvSpPr>
        <p:spPr>
          <a:xfrm>
            <a:off x="8408276" y="2037831"/>
            <a:ext cx="3909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b="1">
                <a:solidFill>
                  <a:srgbClr val="931680"/>
                </a:solidFill>
                <a:latin typeface="Verdana" panose="020B0604030504040204" pitchFamily="34" charset="0"/>
              </a:rPr>
              <a:t>Periodic technical report</a:t>
            </a:r>
          </a:p>
          <a:p>
            <a:pPr>
              <a:spcBef>
                <a:spcPct val="0"/>
              </a:spcBef>
            </a:pPr>
            <a:r>
              <a:rPr lang="en-US" altLang="en-US" sz="1200" b="1">
                <a:solidFill>
                  <a:srgbClr val="0F5494"/>
                </a:solidFill>
                <a:latin typeface="Verdana" panose="020B0604030504040204" pitchFamily="34" charset="0"/>
              </a:rPr>
              <a:t>Individual financial statements</a:t>
            </a:r>
            <a:endParaRPr lang="en-GB" altLang="en-US" sz="1200" b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619"/>
    </mc:Choice>
    <mc:Fallback xmlns="">
      <p:transition spd="slow" advTm="1786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4505618" y="1331522"/>
            <a:ext cx="1426217" cy="1229497"/>
          </a:xfrm>
          <a:prstGeom prst="hexagon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23837" y="1589290"/>
            <a:ext cx="3915611" cy="20052"/>
          </a:xfrm>
          <a:prstGeom prst="line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Hexagon 12"/>
          <p:cNvSpPr/>
          <p:nvPr/>
        </p:nvSpPr>
        <p:spPr>
          <a:xfrm>
            <a:off x="5659886" y="1976251"/>
            <a:ext cx="1426217" cy="1229497"/>
          </a:xfrm>
          <a:prstGeom prst="hexagon">
            <a:avLst/>
          </a:prstGeom>
          <a:solidFill>
            <a:srgbClr val="BE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6865521" y="2266881"/>
            <a:ext cx="3652821" cy="8012"/>
          </a:xfrm>
          <a:prstGeom prst="line">
            <a:avLst/>
          </a:prstGeom>
          <a:noFill/>
          <a:ln w="19050" cap="flat" cmpd="sng" algn="ctr">
            <a:solidFill>
              <a:srgbClr val="BE81A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67" y="1976251"/>
            <a:ext cx="985054" cy="1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314" y="398577"/>
            <a:ext cx="94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Continuous</a:t>
            </a:r>
            <a:r>
              <a:rPr lang="en-US" sz="4000" dirty="0">
                <a:solidFill>
                  <a:schemeClr val="accent2"/>
                </a:solidFill>
              </a:rPr>
              <a:t> reporting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86726" y="1496194"/>
            <a:ext cx="864000" cy="864000"/>
            <a:chOff x="2201123" y="3724632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220112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425" y="3809934"/>
              <a:ext cx="693397" cy="693397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05314" y="1713577"/>
            <a:ext cx="370995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2"/>
                </a:solidFill>
                <a:cs typeface="Arial" panose="020B0604020202020204" pitchFamily="34" charset="0"/>
              </a:rPr>
              <a:t>Opens at the start of the project</a:t>
            </a:r>
          </a:p>
          <a:p>
            <a:pPr marL="360000" indent="-355600">
              <a:spcBef>
                <a:spcPts val="1200"/>
              </a:spcBef>
              <a:buClr>
                <a:srgbClr val="941333"/>
              </a:buClr>
              <a:buFont typeface="Wingdings" panose="05000000000000000000" pitchFamily="2" charset="2"/>
              <a:buChar char="ü"/>
              <a:tabLst>
                <a:tab pos="1343025" algn="l"/>
              </a:tabLst>
              <a:defRPr/>
            </a:pPr>
            <a:r>
              <a:rPr lang="en-US" dirty="0">
                <a:solidFill>
                  <a:srgbClr val="004494"/>
                </a:solidFill>
              </a:rPr>
              <a:t>All beneficiaries receive a notification to contribute</a:t>
            </a:r>
          </a:p>
          <a:p>
            <a:pPr marL="360000" indent="-355600">
              <a:spcBef>
                <a:spcPts val="1200"/>
              </a:spcBef>
              <a:buClr>
                <a:srgbClr val="941333"/>
              </a:buClr>
              <a:buFont typeface="Wingdings" panose="05000000000000000000" pitchFamily="2" charset="2"/>
              <a:buChar char="ü"/>
              <a:tabLst>
                <a:tab pos="1343025" algn="l"/>
              </a:tabLst>
              <a:defRPr/>
            </a:pPr>
            <a:r>
              <a:rPr lang="en-US" dirty="0">
                <a:solidFill>
                  <a:srgbClr val="004494"/>
                </a:solidFill>
              </a:rPr>
              <a:t>The continuous reporting is collaborative</a:t>
            </a:r>
          </a:p>
          <a:p>
            <a:pPr marL="360000" indent="-355600">
              <a:spcBef>
                <a:spcPts val="1200"/>
              </a:spcBef>
              <a:buClr>
                <a:srgbClr val="941333"/>
              </a:buClr>
              <a:buFont typeface="Wingdings" panose="05000000000000000000" pitchFamily="2" charset="2"/>
              <a:buChar char="ü"/>
              <a:tabLst>
                <a:tab pos="1343025" algn="l"/>
              </a:tabLst>
              <a:defRPr/>
            </a:pPr>
            <a:r>
              <a:rPr lang="en-US" dirty="0">
                <a:solidFill>
                  <a:srgbClr val="004494"/>
                </a:solidFill>
              </a:rPr>
              <a:t>To contribute, beneficiaries must </a:t>
            </a:r>
            <a:r>
              <a:rPr lang="en-US" dirty="0">
                <a:solidFill>
                  <a:srgbClr val="004494"/>
                </a:solidFill>
                <a:hlinkClick r:id="rId5"/>
              </a:rPr>
              <a:t>log on to the Funding &amp; Tenders Portal  </a:t>
            </a:r>
            <a:r>
              <a:rPr lang="en-US" dirty="0">
                <a:solidFill>
                  <a:srgbClr val="004494"/>
                </a:solidFill>
              </a:rPr>
              <a:t>and access the relevant project</a:t>
            </a:r>
            <a:endParaRPr lang="en-US" kern="0" dirty="0">
              <a:solidFill>
                <a:srgbClr val="0044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6452" y="2360194"/>
            <a:ext cx="44989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>
                <a:solidFill>
                  <a:schemeClr val="accent2"/>
                </a:solidFill>
                <a:cs typeface="Arial" panose="020B0604020202020204" pitchFamily="34" charset="0"/>
              </a:rPr>
              <a:t>Purpose</a:t>
            </a:r>
          </a:p>
          <a:p>
            <a:pPr marL="285750" indent="-285750">
              <a:spcBef>
                <a:spcPts val="1200"/>
              </a:spcBef>
              <a:buClr>
                <a:srgbClr val="82075B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0F5494"/>
                </a:solidFill>
              </a:rPr>
              <a:t>Allow COOs to contribute on an ongoing basis to provide regular updates on the status of the project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EB912E-F41F-4C97-B508-4D7C118D539B}"/>
              </a:ext>
            </a:extLst>
          </p:cNvPr>
          <p:cNvSpPr/>
          <p:nvPr/>
        </p:nvSpPr>
        <p:spPr>
          <a:xfrm>
            <a:off x="5433859" y="4332120"/>
            <a:ext cx="4726710" cy="1564640"/>
          </a:xfrm>
          <a:prstGeom prst="ellipse">
            <a:avLst/>
          </a:prstGeom>
          <a:solidFill>
            <a:srgbClr val="DEC8DD"/>
          </a:solidFill>
          <a:ln>
            <a:solidFill>
              <a:srgbClr val="DEC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4494"/>
                </a:solidFill>
              </a:rPr>
              <a:t>See </a:t>
            </a:r>
            <a:r>
              <a:rPr lang="en-US">
                <a:solidFill>
                  <a:srgbClr val="004494"/>
                </a:solidFill>
                <a:hlinkClick r:id="rId6"/>
              </a:rPr>
              <a:t>Online Manual </a:t>
            </a:r>
            <a:r>
              <a:rPr lang="en-US">
                <a:solidFill>
                  <a:srgbClr val="004494"/>
                </a:solidFill>
              </a:rPr>
              <a:t>for step-by-step online guidance</a:t>
            </a:r>
          </a:p>
        </p:txBody>
      </p:sp>
    </p:spTree>
    <p:extLst>
      <p:ext uri="{BB962C8B-B14F-4D97-AF65-F5344CB8AC3E}">
        <p14:creationId xmlns:p14="http://schemas.microsoft.com/office/powerpoint/2010/main" val="218921962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EF45AB-298D-4D38-ACC8-B32E35A9B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0560" y="2875609"/>
            <a:ext cx="11094720" cy="34950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</a:rPr>
              <a:t>All fields are mandatory.</a:t>
            </a:r>
            <a:endParaRPr lang="en-US" b="1" dirty="0">
              <a:solidFill>
                <a:srgbClr val="00449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4494"/>
                </a:solidFill>
              </a:rPr>
              <a:t>Who? </a:t>
            </a:r>
            <a:r>
              <a:rPr lang="en-US" dirty="0">
                <a:solidFill>
                  <a:srgbClr val="004494"/>
                </a:solidFill>
              </a:rPr>
              <a:t>Milestones and deliverables should be submitted by </a:t>
            </a:r>
            <a:r>
              <a:rPr lang="en-US" b="1" dirty="0">
                <a:solidFill>
                  <a:srgbClr val="004494"/>
                </a:solidFill>
              </a:rPr>
              <a:t>each participant</a:t>
            </a:r>
            <a:r>
              <a:rPr lang="en-US" dirty="0">
                <a:solidFill>
                  <a:srgbClr val="004494"/>
                </a:solidFill>
              </a:rPr>
              <a:t> for their work.</a:t>
            </a:r>
            <a:endParaRPr lang="en-US" dirty="0">
              <a:solidFill>
                <a:srgbClr val="004494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4494"/>
                </a:solidFill>
              </a:rPr>
              <a:t>What?</a:t>
            </a:r>
            <a:r>
              <a:rPr lang="en-US" dirty="0">
                <a:solidFill>
                  <a:srgbClr val="004494"/>
                </a:solidFill>
              </a:rPr>
              <a:t> You should report on milestones and </a:t>
            </a:r>
            <a:r>
              <a:rPr lang="en-US" b="1" dirty="0">
                <a:solidFill>
                  <a:srgbClr val="004494"/>
                </a:solidFill>
              </a:rPr>
              <a:t>submit</a:t>
            </a:r>
            <a:r>
              <a:rPr lang="en-US" dirty="0">
                <a:solidFill>
                  <a:srgbClr val="004494"/>
                </a:solidFill>
              </a:rPr>
              <a:t> deliverables following the </a:t>
            </a:r>
            <a:r>
              <a:rPr lang="en-US" b="1" dirty="0">
                <a:solidFill>
                  <a:srgbClr val="004494"/>
                </a:solidFill>
              </a:rPr>
              <a:t>deadlines</a:t>
            </a:r>
            <a:r>
              <a:rPr lang="en-US" dirty="0">
                <a:solidFill>
                  <a:srgbClr val="004494"/>
                </a:solidFill>
              </a:rPr>
              <a:t> set out for them. </a:t>
            </a:r>
            <a:endParaRPr lang="en-US" dirty="0">
              <a:solidFill>
                <a:srgbClr val="004494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</a:rPr>
              <a:t>The Continuous Reporting Module also allows you to report on </a:t>
            </a:r>
            <a:r>
              <a:rPr lang="en-US" b="1" dirty="0">
                <a:solidFill>
                  <a:srgbClr val="004494"/>
                </a:solidFill>
              </a:rPr>
              <a:t>critical risks</a:t>
            </a:r>
            <a:r>
              <a:rPr lang="en-US" dirty="0">
                <a:solidFill>
                  <a:srgbClr val="004494"/>
                </a:solidFill>
              </a:rPr>
              <a:t>, prepare the </a:t>
            </a:r>
            <a:r>
              <a:rPr lang="en-US" b="1" dirty="0">
                <a:solidFill>
                  <a:srgbClr val="004494"/>
                </a:solidFill>
              </a:rPr>
              <a:t>summary for publication </a:t>
            </a:r>
            <a:r>
              <a:rPr lang="en-US" dirty="0">
                <a:solidFill>
                  <a:srgbClr val="004494"/>
                </a:solidFill>
              </a:rPr>
              <a:t>and the programme-specific information on </a:t>
            </a:r>
            <a:r>
              <a:rPr lang="en-US" b="1" dirty="0">
                <a:solidFill>
                  <a:srgbClr val="004494"/>
                </a:solidFill>
              </a:rPr>
              <a:t>indicators.</a:t>
            </a:r>
            <a:r>
              <a:rPr lang="en-US" dirty="0">
                <a:solidFill>
                  <a:srgbClr val="004494"/>
                </a:solidFill>
              </a:rPr>
              <a:t> </a:t>
            </a:r>
            <a:endParaRPr lang="en-US" dirty="0">
              <a:solidFill>
                <a:srgbClr val="004494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</a:rPr>
              <a:t>All this information is automatically compiled to </a:t>
            </a:r>
            <a:r>
              <a:rPr lang="en-US" b="1" dirty="0">
                <a:solidFill>
                  <a:srgbClr val="004494"/>
                </a:solidFill>
              </a:rPr>
              <a:t>create part A of the periodic Technical Report</a:t>
            </a:r>
            <a:r>
              <a:rPr lang="en-US" dirty="0">
                <a:solidFill>
                  <a:srgbClr val="004494"/>
                </a:solidFill>
              </a:rPr>
              <a:t>, at the end of each reporting period.</a:t>
            </a:r>
            <a:endParaRPr lang="en-IE" dirty="0">
              <a:solidFill>
                <a:srgbClr val="004494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47981-8F2C-4C9D-8CAE-0028A441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2" y="452267"/>
            <a:ext cx="10515600" cy="473104"/>
          </a:xfrm>
        </p:spPr>
        <p:txBody>
          <a:bodyPr/>
          <a:lstStyle/>
          <a:p>
            <a:r>
              <a:rPr lang="en-US" sz="4000" b="0" dirty="0"/>
              <a:t>Continuous</a:t>
            </a:r>
            <a:r>
              <a:rPr lang="en-US" b="0" dirty="0"/>
              <a:t> reporting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B04D2-7118-45AD-A45C-5E3DCB91688A}"/>
              </a:ext>
            </a:extLst>
          </p:cNvPr>
          <p:cNvSpPr/>
          <p:nvPr/>
        </p:nvSpPr>
        <p:spPr>
          <a:xfrm>
            <a:off x="670560" y="1611664"/>
            <a:ext cx="1313882" cy="142240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FC51A3-E486-D3E2-396E-6CAFB761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2" y="1468600"/>
            <a:ext cx="107061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09829F-0144-4482-B445-3D66B977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70" y="304973"/>
            <a:ext cx="10166023" cy="642457"/>
          </a:xfrm>
        </p:spPr>
        <p:txBody>
          <a:bodyPr/>
          <a:lstStyle/>
          <a:p>
            <a:r>
              <a:rPr lang="en-US" dirty="0"/>
              <a:t>Mandatory reporting</a:t>
            </a:r>
            <a:endParaRPr lang="en-IE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D7F1511-E66E-45CD-BC6B-4EAB4116F18E}"/>
              </a:ext>
            </a:extLst>
          </p:cNvPr>
          <p:cNvSpPr/>
          <p:nvPr/>
        </p:nvSpPr>
        <p:spPr>
          <a:xfrm rot="5400000">
            <a:off x="2389378" y="1335314"/>
            <a:ext cx="1953912" cy="161921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004494"/>
                </a:solidFill>
              </a:rPr>
              <a:t>Progress report (M13)</a:t>
            </a:r>
            <a:endParaRPr lang="en-IE" sz="1600" b="1" dirty="0">
              <a:solidFill>
                <a:srgbClr val="004494"/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4F00576-C166-4C38-8D24-6FB1CAC47624}"/>
              </a:ext>
            </a:extLst>
          </p:cNvPr>
          <p:cNvSpPr/>
          <p:nvPr/>
        </p:nvSpPr>
        <p:spPr>
          <a:xfrm rot="5400000">
            <a:off x="1496647" y="2960313"/>
            <a:ext cx="1953912" cy="1619216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004494"/>
                </a:solidFill>
              </a:rPr>
              <a:t>Career Dev. Plan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812E6B2-FC46-4CA0-903C-F928E2D54E96}"/>
              </a:ext>
            </a:extLst>
          </p:cNvPr>
          <p:cNvSpPr/>
          <p:nvPr/>
        </p:nvSpPr>
        <p:spPr>
          <a:xfrm rot="5400000">
            <a:off x="514371" y="1157701"/>
            <a:ext cx="1953912" cy="1897308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en-US" sz="1600" b="1" i="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Supervisory </a:t>
            </a:r>
          </a:p>
          <a:p>
            <a:pPr algn="ctr"/>
            <a:r>
              <a:rPr lang="en-US" altLang="en-US" sz="1600" b="1" i="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the network</a:t>
            </a:r>
            <a:endParaRPr lang="en-IE" sz="1600" dirty="0">
              <a:solidFill>
                <a:srgbClr val="004494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6E2982-7A3E-4A98-9718-BF81020C8A1B}"/>
              </a:ext>
            </a:extLst>
          </p:cNvPr>
          <p:cNvSpPr/>
          <p:nvPr/>
        </p:nvSpPr>
        <p:spPr>
          <a:xfrm rot="5400000">
            <a:off x="3336482" y="3081973"/>
            <a:ext cx="2039695" cy="252829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004494"/>
                </a:solidFill>
              </a:rPr>
              <a:t>D&amp;E, communication plan (M13 &amp; 48)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C1F0DE3-1E93-4B17-8005-FE22CCA09CF5}"/>
              </a:ext>
            </a:extLst>
          </p:cNvPr>
          <p:cNvSpPr/>
          <p:nvPr/>
        </p:nvSpPr>
        <p:spPr>
          <a:xfrm rot="5400000">
            <a:off x="4114336" y="1319404"/>
            <a:ext cx="1953912" cy="161921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004494"/>
                </a:solidFill>
              </a:rPr>
              <a:t>Mid-term check (M13-15)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A2698DE-C2E5-47BF-8188-6C29E57EE53C}"/>
              </a:ext>
            </a:extLst>
          </p:cNvPr>
          <p:cNvSpPr/>
          <p:nvPr/>
        </p:nvSpPr>
        <p:spPr>
          <a:xfrm rot="5400000">
            <a:off x="5862564" y="1243212"/>
            <a:ext cx="2039694" cy="1751538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004494"/>
                </a:solidFill>
              </a:rPr>
              <a:t>Mobility Declaration</a:t>
            </a:r>
            <a:endParaRPr lang="en-IE" sz="1600" b="1" dirty="0">
              <a:solidFill>
                <a:srgbClr val="004494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036F788-B9EF-407C-9628-9E1EBE1F0C7A}"/>
              </a:ext>
            </a:extLst>
          </p:cNvPr>
          <p:cNvSpPr/>
          <p:nvPr/>
        </p:nvSpPr>
        <p:spPr>
          <a:xfrm rot="5400000">
            <a:off x="5272410" y="2849345"/>
            <a:ext cx="1953912" cy="210254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1600" b="1" dirty="0">
                <a:solidFill>
                  <a:srgbClr val="004494"/>
                </a:solidFill>
              </a:rPr>
              <a:t>DMP (M13 &amp; M48 if </a:t>
            </a:r>
            <a:r>
              <a:rPr lang="en-US" sz="1600" b="1" dirty="0">
                <a:solidFill>
                  <a:srgbClr val="004494"/>
                </a:solidFill>
              </a:rPr>
              <a:t>needed</a:t>
            </a:r>
            <a:r>
              <a:rPr lang="fr-BE" sz="1600" b="1" dirty="0">
                <a:solidFill>
                  <a:srgbClr val="004494"/>
                </a:solidFill>
              </a:rPr>
              <a:t>)</a:t>
            </a:r>
            <a:endParaRPr lang="en-IE" sz="1600" b="1" dirty="0">
              <a:solidFill>
                <a:srgbClr val="004494"/>
              </a:solidFill>
            </a:endParaRPr>
          </a:p>
        </p:txBody>
      </p:sp>
      <p:pic>
        <p:nvPicPr>
          <p:cNvPr id="15" name="Graphic 14" descr="Back with solid fill">
            <a:extLst>
              <a:ext uri="{FF2B5EF4-FFF2-40B4-BE49-F238E27FC236}">
                <a16:creationId xmlns:a16="http://schemas.microsoft.com/office/drawing/2014/main" id="{D9B518ED-4E06-4FF4-B121-14CA84078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3417">
            <a:off x="7951954" y="1600632"/>
            <a:ext cx="813601" cy="7025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7CA563-1610-45C6-B59E-523587CD2E01}"/>
              </a:ext>
            </a:extLst>
          </p:cNvPr>
          <p:cNvSpPr txBox="1"/>
          <p:nvPr/>
        </p:nvSpPr>
        <p:spPr>
          <a:xfrm>
            <a:off x="8808133" y="1367690"/>
            <a:ext cx="2079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</a:rPr>
              <a:t>To be submitted within </a:t>
            </a:r>
            <a:r>
              <a:rPr lang="en-US" b="1" dirty="0">
                <a:solidFill>
                  <a:srgbClr val="931680"/>
                </a:solidFill>
              </a:rPr>
              <a:t>20 days </a:t>
            </a:r>
            <a:r>
              <a:rPr lang="en-US" dirty="0">
                <a:solidFill>
                  <a:srgbClr val="004494"/>
                </a:solidFill>
              </a:rPr>
              <a:t>after the recruitment of each fellow </a:t>
            </a:r>
          </a:p>
        </p:txBody>
      </p:sp>
      <p:pic>
        <p:nvPicPr>
          <p:cNvPr id="20" name="Graphic 19" descr="Back with solid fill">
            <a:extLst>
              <a:ext uri="{FF2B5EF4-FFF2-40B4-BE49-F238E27FC236}">
                <a16:creationId xmlns:a16="http://schemas.microsoft.com/office/drawing/2014/main" id="{C8ACD3B6-DB9E-471B-BE0C-5FAD33CEF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051761">
            <a:off x="595883" y="3930643"/>
            <a:ext cx="730188" cy="5773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32F32A-DD71-42FF-96E5-66DAB924A436}"/>
              </a:ext>
            </a:extLst>
          </p:cNvPr>
          <p:cNvSpPr txBox="1"/>
          <p:nvPr/>
        </p:nvSpPr>
        <p:spPr>
          <a:xfrm>
            <a:off x="277686" y="4634947"/>
            <a:ext cx="207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</a:rPr>
              <a:t>To be updated in Mobility Declaration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2380504-93E5-4702-98B9-7EEADF7F8A25}"/>
              </a:ext>
            </a:extLst>
          </p:cNvPr>
          <p:cNvSpPr/>
          <p:nvPr/>
        </p:nvSpPr>
        <p:spPr>
          <a:xfrm rot="5400000">
            <a:off x="7142802" y="3055974"/>
            <a:ext cx="2039694" cy="233464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rgbClr val="004494"/>
                </a:solidFill>
              </a:rPr>
              <a:t>Evaluation </a:t>
            </a:r>
          </a:p>
          <a:p>
            <a:pPr algn="ctr"/>
            <a:r>
              <a:rPr lang="en-US" sz="1600" b="1" dirty="0">
                <a:solidFill>
                  <a:srgbClr val="004494"/>
                </a:solidFill>
              </a:rPr>
              <a:t>Questionnaire</a:t>
            </a:r>
          </a:p>
          <a:p>
            <a:pPr algn="ctr"/>
            <a:endParaRPr lang="en-IE" sz="1600" b="1" dirty="0">
              <a:solidFill>
                <a:srgbClr val="004494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3C39F7-CCD0-4523-9310-29D7708DE328}"/>
              </a:ext>
            </a:extLst>
          </p:cNvPr>
          <p:cNvSpPr txBox="1"/>
          <p:nvPr/>
        </p:nvSpPr>
        <p:spPr>
          <a:xfrm>
            <a:off x="9569188" y="4204975"/>
            <a:ext cx="238513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en-US" dirty="0">
                <a:solidFill>
                  <a:srgbClr val="004494"/>
                </a:solidFill>
              </a:rPr>
              <a:t>To be submitted at the </a:t>
            </a:r>
            <a:r>
              <a:rPr lang="en-US" altLang="en-US" b="1" dirty="0">
                <a:solidFill>
                  <a:srgbClr val="931680"/>
                </a:solidFill>
                <a:hlinkClick r:id="rId7"/>
              </a:rPr>
              <a:t>end of the fellowship</a:t>
            </a:r>
            <a:r>
              <a:rPr lang="en-US" altLang="en-US" dirty="0">
                <a:solidFill>
                  <a:srgbClr val="004494"/>
                </a:solidFill>
              </a:rPr>
              <a:t>; and </a:t>
            </a:r>
            <a:r>
              <a:rPr lang="en-US" altLang="en-US" b="1" dirty="0">
                <a:solidFill>
                  <a:srgbClr val="931680"/>
                </a:solidFill>
                <a:hlinkClick r:id="rId8"/>
              </a:rPr>
              <a:t>two years later</a:t>
            </a:r>
            <a:endParaRPr lang="en-US" altLang="en-US" b="1" dirty="0">
              <a:solidFill>
                <a:srgbClr val="931680"/>
              </a:solidFill>
            </a:endParaRPr>
          </a:p>
          <a:p>
            <a:endParaRPr lang="en-IE" dirty="0"/>
          </a:p>
        </p:txBody>
      </p:sp>
      <p:pic>
        <p:nvPicPr>
          <p:cNvPr id="4" name="Graphic 3" descr="Back with solid fill">
            <a:extLst>
              <a:ext uri="{FF2B5EF4-FFF2-40B4-BE49-F238E27FC236}">
                <a16:creationId xmlns:a16="http://schemas.microsoft.com/office/drawing/2014/main" id="{558BF559-4DCA-B03F-DCA1-C400235A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80729">
            <a:off x="9523479" y="3583320"/>
            <a:ext cx="734883" cy="6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7AFD23-A561-4D7C-84AA-F6050722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53" y="458574"/>
            <a:ext cx="10515600" cy="473104"/>
          </a:xfrm>
        </p:spPr>
        <p:txBody>
          <a:bodyPr/>
          <a:lstStyle/>
          <a:p>
            <a:pPr algn="ctr"/>
            <a:r>
              <a:rPr lang="en-US" dirty="0"/>
              <a:t>The 3 tables of the ‘Mobility’ tab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85DD195-CCA4-4EC3-9CB8-14639D4D3576}"/>
              </a:ext>
            </a:extLst>
          </p:cNvPr>
          <p:cNvGraphicFramePr/>
          <p:nvPr/>
        </p:nvGraphicFramePr>
        <p:xfrm>
          <a:off x="450971" y="1266248"/>
          <a:ext cx="11498364" cy="568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580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174CD-18B7-4491-B63F-7C8DA77223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05451" y="1407797"/>
            <a:ext cx="4875218" cy="512003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494"/>
                </a:solidFill>
              </a:rPr>
              <a:t>To assess the project's progress, including the assessment of the reports and deliverables of each reporting period, the REA will organize an </a:t>
            </a:r>
            <a:r>
              <a:rPr lang="en-US" b="1" dirty="0">
                <a:solidFill>
                  <a:srgbClr val="004494"/>
                </a:solidFill>
              </a:rPr>
              <a:t>interim / final review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4494"/>
                </a:solidFill>
              </a:rPr>
              <a:t>When? </a:t>
            </a:r>
            <a:r>
              <a:rPr lang="en-US" dirty="0">
                <a:solidFill>
                  <a:srgbClr val="004494"/>
                </a:solidFill>
              </a:rPr>
              <a:t>At the </a:t>
            </a:r>
            <a:r>
              <a:rPr lang="en-US" b="1" dirty="0">
                <a:solidFill>
                  <a:srgbClr val="004494"/>
                </a:solidFill>
              </a:rPr>
              <a:t>end of each reporting period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494"/>
                </a:solidFill>
              </a:rPr>
              <a:t>The COO needs to submit the IFSs and the technical report (see Art. 21)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494"/>
                </a:solidFill>
              </a:rPr>
              <a:t>The reviews are </a:t>
            </a:r>
            <a:r>
              <a:rPr lang="en-US" b="1" dirty="0">
                <a:solidFill>
                  <a:srgbClr val="004494"/>
                </a:solidFill>
              </a:rPr>
              <a:t>done remotely </a:t>
            </a:r>
            <a:r>
              <a:rPr lang="en-US" dirty="0">
                <a:solidFill>
                  <a:srgbClr val="004494"/>
                </a:solidFill>
              </a:rPr>
              <a:t>unless otherwise agreed with the PO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494"/>
                </a:solidFill>
              </a:rPr>
              <a:t>They can be carried out with the help of </a:t>
            </a:r>
            <a:r>
              <a:rPr lang="en-US" b="1" dirty="0">
                <a:solidFill>
                  <a:srgbClr val="004494"/>
                </a:solidFill>
              </a:rPr>
              <a:t>an external expert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IE" dirty="0">
              <a:solidFill>
                <a:srgbClr val="004494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D63B0-04F3-46AA-BBA8-AC4469F2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Projects reviews (end RP1 and RP2)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D45A19-462E-47C6-9836-DD062243C66E}"/>
              </a:ext>
            </a:extLst>
          </p:cNvPr>
          <p:cNvSpPr/>
          <p:nvPr/>
        </p:nvSpPr>
        <p:spPr>
          <a:xfrm>
            <a:off x="9306560" y="330166"/>
            <a:ext cx="2337320" cy="7538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See also Article 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1D829-C106-4E1F-953F-7F1CB62D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31" y="2042795"/>
            <a:ext cx="6305550" cy="35242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DCB64D-FF47-4657-AEA8-0725F29D2339}"/>
              </a:ext>
            </a:extLst>
          </p:cNvPr>
          <p:cNvSpPr/>
          <p:nvPr/>
        </p:nvSpPr>
        <p:spPr>
          <a:xfrm>
            <a:off x="399571" y="4845051"/>
            <a:ext cx="667229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953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Cost categories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02FCAEB5-F827-40ED-B415-3F30C4A05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43090"/>
              </p:ext>
            </p:extLst>
          </p:nvPr>
        </p:nvGraphicFramePr>
        <p:xfrm>
          <a:off x="838200" y="1438413"/>
          <a:ext cx="10610851" cy="38802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4835">
                  <a:extLst>
                    <a:ext uri="{9D8B030D-6E8A-4147-A177-3AD203B41FA5}">
                      <a16:colId xmlns:a16="http://schemas.microsoft.com/office/drawing/2014/main" val="3372567781"/>
                    </a:ext>
                  </a:extLst>
                </a:gridCol>
                <a:gridCol w="1221244">
                  <a:extLst>
                    <a:ext uri="{9D8B030D-6E8A-4147-A177-3AD203B41FA5}">
                      <a16:colId xmlns:a16="http://schemas.microsoft.com/office/drawing/2014/main" val="28186449"/>
                    </a:ext>
                  </a:extLst>
                </a:gridCol>
                <a:gridCol w="1358644">
                  <a:extLst>
                    <a:ext uri="{9D8B030D-6E8A-4147-A177-3AD203B41FA5}">
                      <a16:colId xmlns:a16="http://schemas.microsoft.com/office/drawing/2014/main" val="2359685738"/>
                    </a:ext>
                  </a:extLst>
                </a:gridCol>
                <a:gridCol w="1624855">
                  <a:extLst>
                    <a:ext uri="{9D8B030D-6E8A-4147-A177-3AD203B41FA5}">
                      <a16:colId xmlns:a16="http://schemas.microsoft.com/office/drawing/2014/main" val="50952322"/>
                    </a:ext>
                  </a:extLst>
                </a:gridCol>
                <a:gridCol w="1664357">
                  <a:extLst>
                    <a:ext uri="{9D8B030D-6E8A-4147-A177-3AD203B41FA5}">
                      <a16:colId xmlns:a16="http://schemas.microsoft.com/office/drawing/2014/main" val="3982484107"/>
                    </a:ext>
                  </a:extLst>
                </a:gridCol>
                <a:gridCol w="1772447">
                  <a:extLst>
                    <a:ext uri="{9D8B030D-6E8A-4147-A177-3AD203B41FA5}">
                      <a16:colId xmlns:a16="http://schemas.microsoft.com/office/drawing/2014/main" val="2862248316"/>
                    </a:ext>
                  </a:extLst>
                </a:gridCol>
                <a:gridCol w="1724469">
                  <a:extLst>
                    <a:ext uri="{9D8B030D-6E8A-4147-A177-3AD203B41FA5}">
                      <a16:colId xmlns:a16="http://schemas.microsoft.com/office/drawing/2014/main" val="3439411132"/>
                    </a:ext>
                  </a:extLst>
                </a:gridCol>
              </a:tblGrid>
              <a:tr h="128051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spc="0" dirty="0">
                          <a:solidFill>
                            <a:srgbClr val="0E4080"/>
                          </a:solidFill>
                        </a:rPr>
                        <a:t>A. Contributions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spc="0" dirty="0">
                          <a:solidFill>
                            <a:srgbClr val="0E4080"/>
                          </a:solidFill>
                        </a:rPr>
                        <a:t>recruited researchers </a:t>
                      </a:r>
                    </a:p>
                    <a:p>
                      <a:pPr algn="ctr"/>
                      <a:endParaRPr lang="en-IE" sz="1800" b="1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494" marR="132297" marT="132297" marB="132297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spc="0" dirty="0">
                          <a:solidFill>
                            <a:srgbClr val="0E4080"/>
                          </a:solidFill>
                        </a:rPr>
                        <a:t>B. Institutional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spc="0" dirty="0">
                          <a:solidFill>
                            <a:srgbClr val="0E4080"/>
                          </a:solidFill>
                        </a:rPr>
                        <a:t>contributions </a:t>
                      </a:r>
                    </a:p>
                    <a:p>
                      <a:pPr algn="ctr"/>
                      <a:endParaRPr lang="en-IE" sz="1800" b="1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0494" marR="132297" marT="132297" marB="132297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569"/>
                  </a:ext>
                </a:extLst>
              </a:tr>
              <a:tr h="1543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A1. Living allowance (€)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A2. Mobility allowance 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(€)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A3. Family allowance (if applicable)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(€)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931680"/>
                          </a:solidFill>
                        </a:rPr>
                        <a:t>A4. Long term leave (if applicable)</a:t>
                      </a:r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931680"/>
                          </a:solidFill>
                        </a:rPr>
                        <a:t>(€)</a:t>
                      </a:r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  <a:p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931680"/>
                          </a:solidFill>
                        </a:rPr>
                        <a:t>A5. Special needs (if applicable)</a:t>
                      </a:r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931680"/>
                          </a:solidFill>
                        </a:rPr>
                        <a:t>(€)</a:t>
                      </a:r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  <a:p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B1. Research training and networking  contribution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(€)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B2. Management and indirect contribution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(€)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  <a:p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extLst>
                  <a:ext uri="{0D108BD9-81ED-4DB2-BD59-A6C34878D82A}">
                    <a16:rowId xmlns:a16="http://schemas.microsoft.com/office/drawing/2014/main" val="276495507"/>
                  </a:ext>
                </a:extLst>
              </a:tr>
              <a:tr h="1055895"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rgbClr val="931680"/>
                          </a:solidFill>
                        </a:rPr>
                        <a:t>3400*</a:t>
                      </a:r>
                    </a:p>
                    <a:p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600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660**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rgbClr val="931680"/>
                          </a:solidFill>
                        </a:rPr>
                        <a:t>4000  x  % covered by the beneficiary**</a:t>
                      </a:r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rgbClr val="931680"/>
                          </a:solidFill>
                        </a:rPr>
                        <a:t>requested unit x 1/ number of PM**</a:t>
                      </a:r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rgbClr val="931680"/>
                          </a:solidFill>
                        </a:rPr>
                        <a:t>1600</a:t>
                      </a:r>
                      <a:endParaRPr lang="en-IE" sz="1300" cap="none" spc="0" dirty="0">
                        <a:solidFill>
                          <a:srgbClr val="931680"/>
                        </a:solidFill>
                      </a:endParaRPr>
                    </a:p>
                  </a:txBody>
                  <a:tcPr marL="220494" marR="114657" marT="114657" marB="114657"/>
                </a:tc>
                <a:tc>
                  <a:txBody>
                    <a:bodyPr/>
                    <a:lstStyle/>
                    <a:p>
                      <a:r>
                        <a:rPr lang="en-US" sz="1300" cap="none" spc="0" dirty="0">
                          <a:solidFill>
                            <a:srgbClr val="004494"/>
                          </a:solidFill>
                        </a:rPr>
                        <a:t>1200</a:t>
                      </a:r>
                      <a:endParaRPr lang="en-IE" sz="1300" cap="none" spc="0" dirty="0">
                        <a:solidFill>
                          <a:srgbClr val="004494"/>
                        </a:solidFill>
                      </a:endParaRPr>
                    </a:p>
                  </a:txBody>
                  <a:tcPr marL="220494" marR="114657" marT="114657" marB="114657"/>
                </a:tc>
                <a:extLst>
                  <a:ext uri="{0D108BD9-81ED-4DB2-BD59-A6C34878D82A}">
                    <a16:rowId xmlns:a16="http://schemas.microsoft.com/office/drawing/2014/main" val="42756406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B9E4A3-DE1A-41E1-9785-B6D10C76AA02}"/>
              </a:ext>
            </a:extLst>
          </p:cNvPr>
          <p:cNvSpPr txBox="1"/>
          <p:nvPr/>
        </p:nvSpPr>
        <p:spPr>
          <a:xfrm>
            <a:off x="838200" y="5400051"/>
            <a:ext cx="10486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rgbClr val="004494"/>
                </a:solidFill>
              </a:rPr>
              <a:t>*multiplied by country correction coefficient </a:t>
            </a:r>
          </a:p>
          <a:p>
            <a:pPr algn="just"/>
            <a:r>
              <a:rPr lang="en-US" sz="1600" i="1" dirty="0">
                <a:solidFill>
                  <a:srgbClr val="004494"/>
                </a:solidFill>
              </a:rPr>
              <a:t>**the total </a:t>
            </a:r>
            <a:r>
              <a:rPr lang="en-IE" sz="1600" i="1" dirty="0">
                <a:solidFill>
                  <a:srgbClr val="004494"/>
                </a:solidFill>
              </a:rPr>
              <a:t>family allowance indicated in Annex 2 of the grant agreement represents an average which is based on the assumption that 75% of the Doctoral </a:t>
            </a:r>
            <a:r>
              <a:rPr lang="en-US" sz="1600" i="1" dirty="0">
                <a:solidFill>
                  <a:srgbClr val="004494"/>
                </a:solidFill>
              </a:rPr>
              <a:t>Candidates will be entitled to a family allowance </a:t>
            </a:r>
          </a:p>
          <a:p>
            <a:pPr algn="just"/>
            <a:r>
              <a:rPr lang="en-US" sz="1600" i="1" dirty="0">
                <a:solidFill>
                  <a:srgbClr val="004494"/>
                </a:solidFill>
              </a:rPr>
              <a:t>***if applicable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6D291-9EBB-09BB-981B-968AEEDCF02F}"/>
              </a:ext>
            </a:extLst>
          </p:cNvPr>
          <p:cNvSpPr txBox="1"/>
          <p:nvPr/>
        </p:nvSpPr>
        <p:spPr>
          <a:xfrm>
            <a:off x="8157285" y="410558"/>
            <a:ext cx="301938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 Unit = 1 month eligible DC (Doctoral Candidate)</a:t>
            </a:r>
          </a:p>
        </p:txBody>
      </p:sp>
    </p:spTree>
    <p:extLst>
      <p:ext uri="{BB962C8B-B14F-4D97-AF65-F5344CB8AC3E}">
        <p14:creationId xmlns:p14="http://schemas.microsoft.com/office/powerpoint/2010/main" val="171814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99789" y="2712285"/>
            <a:ext cx="918944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chemeClr val="bg1"/>
              </a:buClr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1688"/>
              </a:spcBef>
              <a:buClrTx/>
              <a:buFont typeface="Wingdings" panose="05000000000000000000" pitchFamily="2" charset="2"/>
              <a:buChar char="ü"/>
            </a:pPr>
            <a:r>
              <a:rPr lang="en-GB" altLang="en-US" sz="2200" dirty="0">
                <a:latin typeface="+mn-lt"/>
              </a:rPr>
              <a:t>MTM objective</a:t>
            </a:r>
          </a:p>
          <a:p>
            <a:pPr marL="342900" indent="-342900">
              <a:spcBef>
                <a:spcPts val="1688"/>
              </a:spcBef>
              <a:buClrTx/>
              <a:buFont typeface="Wingdings" panose="05000000000000000000" pitchFamily="2" charset="2"/>
              <a:buChar char="ü"/>
            </a:pPr>
            <a:r>
              <a:rPr lang="en-GB" altLang="en-US" sz="2200" dirty="0">
                <a:latin typeface="+mn-lt"/>
              </a:rPr>
              <a:t>Assessment of recruitment / Reminder of DCs rights &amp; obligations</a:t>
            </a:r>
          </a:p>
          <a:p>
            <a:pPr marL="342900" indent="-342900">
              <a:spcBef>
                <a:spcPts val="1688"/>
              </a:spcBef>
              <a:buClrTx/>
              <a:buFont typeface="Wingdings" panose="05000000000000000000" pitchFamily="2" charset="2"/>
              <a:buChar char="ü"/>
            </a:pPr>
            <a:r>
              <a:rPr lang="en-GB" altLang="en-US" sz="2200" dirty="0">
                <a:latin typeface="+mn-lt"/>
              </a:rPr>
              <a:t>Project Management</a:t>
            </a:r>
          </a:p>
          <a:p>
            <a:pPr marL="342900" indent="-342900">
              <a:spcBef>
                <a:spcPts val="1688"/>
              </a:spcBef>
              <a:buClrTx/>
              <a:buFont typeface="Wingdings" panose="05000000000000000000" pitchFamily="2" charset="2"/>
              <a:buChar char="ü"/>
            </a:pPr>
            <a:r>
              <a:rPr lang="en-GB" altLang="en-US" sz="2200" dirty="0">
                <a:latin typeface="+mn-lt"/>
              </a:rPr>
              <a:t>Reporting &amp; finance</a:t>
            </a:r>
          </a:p>
          <a:p>
            <a:pPr marL="342900" indent="-342900">
              <a:spcBef>
                <a:spcPts val="1688"/>
              </a:spcBef>
              <a:buClrTx/>
              <a:buFont typeface="Wingdings" panose="05000000000000000000" pitchFamily="2" charset="2"/>
              <a:buChar char="ü"/>
            </a:pPr>
            <a:r>
              <a:rPr lang="en-GB" altLang="en-US" sz="2200" dirty="0">
                <a:latin typeface="+mn-lt"/>
              </a:rPr>
              <a:t>Communication, Dissemination, Exploitation, Synergies</a:t>
            </a:r>
          </a:p>
          <a:p>
            <a:pPr marL="342900" indent="-342900">
              <a:spcBef>
                <a:spcPts val="1688"/>
              </a:spcBef>
              <a:buClrTx/>
              <a:buFont typeface="Wingdings" panose="05000000000000000000" pitchFamily="2" charset="2"/>
              <a:buChar char="ü"/>
            </a:pPr>
            <a:r>
              <a:rPr lang="en-GB" altLang="en-US" sz="2200" dirty="0">
                <a:latin typeface="+mn-lt"/>
              </a:rPr>
              <a:t>Useful links &amp; reference documents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3DF9354-0452-67E1-AEDD-40DDB8B030BC}"/>
              </a:ext>
            </a:extLst>
          </p:cNvPr>
          <p:cNvSpPr/>
          <p:nvPr/>
        </p:nvSpPr>
        <p:spPr>
          <a:xfrm>
            <a:off x="894105" y="1632329"/>
            <a:ext cx="1426217" cy="1229497"/>
          </a:xfrm>
          <a:prstGeom prst="hexagon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9A5-BC37-03B2-BBF2-BE3AA09DA655}"/>
              </a:ext>
            </a:extLst>
          </p:cNvPr>
          <p:cNvGrpSpPr/>
          <p:nvPr/>
        </p:nvGrpSpPr>
        <p:grpSpPr>
          <a:xfrm>
            <a:off x="1175213" y="1784076"/>
            <a:ext cx="864000" cy="864000"/>
            <a:chOff x="2201123" y="3724632"/>
            <a:chExt cx="864000" cy="86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2ABDF9-2801-F3C2-FA68-6AF38756D140}"/>
                </a:ext>
              </a:extLst>
            </p:cNvPr>
            <p:cNvSpPr/>
            <p:nvPr/>
          </p:nvSpPr>
          <p:spPr>
            <a:xfrm>
              <a:off x="220112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2F2CBE-3C3E-7F14-8903-AF91D3364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425" y="3809934"/>
              <a:ext cx="693397" cy="69339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BB0879-6BC1-6C27-3BEB-6B6B6E0867C4}"/>
              </a:ext>
            </a:extLst>
          </p:cNvPr>
          <p:cNvCxnSpPr/>
          <p:nvPr/>
        </p:nvCxnSpPr>
        <p:spPr bwMode="auto">
          <a:xfrm flipH="1" flipV="1">
            <a:off x="2320321" y="2247077"/>
            <a:ext cx="5841380" cy="6270"/>
          </a:xfrm>
          <a:prstGeom prst="line">
            <a:avLst/>
          </a:prstGeom>
          <a:noFill/>
          <a:ln w="19050" cap="flat" cmpd="sng" algn="ctr">
            <a:solidFill>
              <a:srgbClr val="00449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16834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A0112-6B84-2ECA-25FA-434EA4BD9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Communication, Exploitation and Dissemination</a:t>
            </a:r>
            <a:br>
              <a:rPr lang="en-US" sz="3600" dirty="0"/>
            </a:br>
            <a:r>
              <a:rPr lang="en-US" sz="3600" dirty="0"/>
              <a:t>Synergies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E646B5-4B15-8596-49FE-6496966EF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BE" dirty="0"/>
              <a:t>MSCA DOCTORAL NETWORKS</a:t>
            </a:r>
            <a:endParaRPr lang="en-IE" dirty="0"/>
          </a:p>
          <a:p>
            <a:pPr algn="ctr"/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177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41802" y="1672683"/>
            <a:ext cx="10486869" cy="4424368"/>
          </a:xfrm>
        </p:spPr>
        <p:txBody>
          <a:bodyPr/>
          <a:lstStyle/>
          <a:p>
            <a:pPr algn="ctr"/>
            <a:r>
              <a:rPr lang="en-US" sz="2200" b="1" dirty="0">
                <a:solidFill>
                  <a:srgbClr val="931680"/>
                </a:solidFill>
              </a:rPr>
              <a:t>Horizon Europe </a:t>
            </a:r>
            <a:r>
              <a:rPr lang="en-US" sz="2200" b="1" dirty="0">
                <a:solidFill>
                  <a:srgbClr val="931680"/>
                </a:solidFill>
                <a:hlinkClick r:id="rId4"/>
              </a:rPr>
              <a:t>Model Grant Agreement</a:t>
            </a:r>
            <a:endParaRPr lang="en-US" sz="2200" b="1" dirty="0">
              <a:solidFill>
                <a:srgbClr val="931680"/>
              </a:solidFill>
            </a:endParaRPr>
          </a:p>
          <a:p>
            <a:pPr algn="ctr"/>
            <a:r>
              <a:rPr lang="en-US" sz="2200" i="1" dirty="0">
                <a:solidFill>
                  <a:srgbClr val="034EA2"/>
                </a:solidFill>
              </a:rPr>
              <a:t>“Unless otherwise agreed with the granting authority, the beneficiaries must promote the action and its results by providing targeted information to multiple audiences (…)”</a:t>
            </a:r>
          </a:p>
          <a:p>
            <a:pPr algn="ctr"/>
            <a:endParaRPr lang="en-US" sz="2200" dirty="0">
              <a:solidFill>
                <a:srgbClr val="034E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b="1" dirty="0">
                <a:solidFill>
                  <a:srgbClr val="034EA2"/>
                </a:solidFill>
              </a:rPr>
              <a:t>Article 16: </a:t>
            </a:r>
            <a:r>
              <a:rPr lang="en-US" sz="2200" dirty="0">
                <a:solidFill>
                  <a:srgbClr val="034EA2"/>
                </a:solidFill>
              </a:rPr>
              <a:t>Intellectual Property Rights (IPR) – Background and Results – Access Rights and Rights of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200" b="1" dirty="0">
                <a:solidFill>
                  <a:srgbClr val="034EA2"/>
                </a:solidFill>
              </a:rPr>
              <a:t>Article 17: </a:t>
            </a:r>
            <a:r>
              <a:rPr lang="en-US" sz="2200" dirty="0">
                <a:solidFill>
                  <a:srgbClr val="034EA2"/>
                </a:solidFill>
              </a:rPr>
              <a:t>Communication, Dissemination &amp; Visibility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34EA2"/>
                </a:solidFill>
              </a:rPr>
              <a:t>Specific rules in </a:t>
            </a:r>
            <a:r>
              <a:rPr lang="en-US" sz="2200" b="1" dirty="0">
                <a:solidFill>
                  <a:srgbClr val="034EA2"/>
                </a:solidFill>
              </a:rPr>
              <a:t>Annex 5</a:t>
            </a:r>
            <a:r>
              <a:rPr lang="en-US" sz="2200" dirty="0">
                <a:solidFill>
                  <a:srgbClr val="034EA2"/>
                </a:solidFill>
              </a:rPr>
              <a:t> of the GA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4773" y="535258"/>
            <a:ext cx="10515600" cy="579864"/>
          </a:xfrm>
        </p:spPr>
        <p:txBody>
          <a:bodyPr/>
          <a:lstStyle/>
          <a:p>
            <a:r>
              <a:rPr lang="en-US" dirty="0"/>
              <a:t>Contractual</a:t>
            </a:r>
            <a:r>
              <a:rPr lang="en-US" b="0" dirty="0"/>
              <a:t> </a:t>
            </a:r>
            <a:r>
              <a:rPr lang="en-US" dirty="0"/>
              <a:t>obligation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92"/>
    </mc:Choice>
    <mc:Fallback xmlns="">
      <p:transition spd="slow" advTm="399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41802" y="1993641"/>
            <a:ext cx="10486869" cy="4439816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34EA2"/>
                </a:solidFill>
              </a:rPr>
              <a:t>Maximize the impact of project results</a:t>
            </a:r>
          </a:p>
          <a:p>
            <a:pPr algn="ctr"/>
            <a:endParaRPr lang="en-US" sz="5400" i="1" dirty="0">
              <a:solidFill>
                <a:srgbClr val="034EA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1802" y="1007014"/>
            <a:ext cx="10515600" cy="473104"/>
          </a:xfrm>
        </p:spPr>
        <p:txBody>
          <a:bodyPr/>
          <a:lstStyle/>
          <a:p>
            <a:pPr algn="ctr"/>
            <a:br>
              <a:rPr lang="fr-BE" dirty="0"/>
            </a:br>
            <a:r>
              <a:rPr lang="en-US" dirty="0"/>
              <a:t>Why communication, dissemination &amp; exploitation are important?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E8046A-984D-41A5-9143-A446D1BAA1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88" y="2688681"/>
            <a:ext cx="6988750" cy="35917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7CF1079-89B2-4B19-8886-3756D3F1139D}"/>
              </a:ext>
            </a:extLst>
          </p:cNvPr>
          <p:cNvSpPr/>
          <p:nvPr/>
        </p:nvSpPr>
        <p:spPr>
          <a:xfrm>
            <a:off x="7642762" y="3077438"/>
            <a:ext cx="4255323" cy="2637562"/>
          </a:xfrm>
          <a:prstGeom prst="roundRect">
            <a:avLst/>
          </a:prstGeom>
          <a:solidFill>
            <a:srgbClr val="00449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 pathway begins with the </a:t>
            </a:r>
            <a:r>
              <a:rPr lang="en-US" b="1" dirty="0"/>
              <a:t>projects’ results</a:t>
            </a:r>
            <a:r>
              <a:rPr lang="en-US" dirty="0"/>
              <a:t>, to their </a:t>
            </a:r>
            <a:r>
              <a:rPr lang="en-US" b="1" dirty="0"/>
              <a:t>dissemination</a:t>
            </a:r>
            <a:r>
              <a:rPr lang="en-US" dirty="0"/>
              <a:t>, </a:t>
            </a:r>
            <a:r>
              <a:rPr lang="en-US" b="1" dirty="0"/>
              <a:t>exploitation</a:t>
            </a:r>
            <a:r>
              <a:rPr lang="en-US" dirty="0"/>
              <a:t> and </a:t>
            </a:r>
            <a:r>
              <a:rPr lang="en-US" b="1" dirty="0"/>
              <a:t>communication</a:t>
            </a:r>
            <a:r>
              <a:rPr lang="en-US" dirty="0"/>
              <a:t>, contributing to the </a:t>
            </a:r>
            <a:r>
              <a:rPr lang="en-US" b="1" dirty="0"/>
              <a:t>expected outcomes </a:t>
            </a:r>
            <a:r>
              <a:rPr lang="en-US" dirty="0"/>
              <a:t>in the work programme topic, and ultimately to the </a:t>
            </a:r>
            <a:r>
              <a:rPr lang="en-US" b="1" dirty="0"/>
              <a:t>wider scientific, economic and societal impacts…</a:t>
            </a:r>
            <a:r>
              <a:rPr lang="en-US" dirty="0"/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4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81"/>
    </mc:Choice>
    <mc:Fallback xmlns="">
      <p:transition spd="slow" advTm="4418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318" y="3172699"/>
            <a:ext cx="4638575" cy="473104"/>
          </a:xfrm>
        </p:spPr>
        <p:txBody>
          <a:bodyPr/>
          <a:lstStyle/>
          <a:p>
            <a:r>
              <a:rPr lang="en-US" dirty="0"/>
              <a:t>What’s in it for you?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719932" y="647531"/>
          <a:ext cx="65732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517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3"/>
    </mc:Choice>
    <mc:Fallback xmlns="">
      <p:transition spd="slow" advTm="2693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D90199-F9CA-49D3-B284-F88ECE3C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Website &amp; other communication channels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F9730A-F47C-4B7B-B624-92815E44947B}"/>
              </a:ext>
            </a:extLst>
          </p:cNvPr>
          <p:cNvGraphicFramePr/>
          <p:nvPr/>
        </p:nvGraphicFramePr>
        <p:xfrm>
          <a:off x="2504440" y="1188720"/>
          <a:ext cx="9260840" cy="504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ED8A0-F5A9-4AC9-B13A-A5617EC882B5}"/>
              </a:ext>
            </a:extLst>
          </p:cNvPr>
          <p:cNvSpPr/>
          <p:nvPr/>
        </p:nvSpPr>
        <p:spPr>
          <a:xfrm>
            <a:off x="548640" y="1326544"/>
            <a:ext cx="3779520" cy="35096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rgbClr val="004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rgbClr val="004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rgbClr val="004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004494"/>
                </a:solidFill>
              </a:rPr>
              <a:t>Present the partners of the project and the individual research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004494"/>
                </a:solidFill>
              </a:rPr>
              <a:t>When fellows are selected, include a short 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004494"/>
                </a:solidFill>
              </a:rPr>
              <a:t>Include links to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494"/>
                </a:solidFill>
              </a:rPr>
              <a:t>Include links to CORDIS and the accepted deliverables</a:t>
            </a:r>
            <a:endParaRPr lang="en-IE" sz="1400" dirty="0">
              <a:solidFill>
                <a:srgbClr val="004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rgbClr val="004494"/>
              </a:solidFill>
            </a:endParaRPr>
          </a:p>
          <a:p>
            <a:pPr algn="ctr"/>
            <a:endParaRPr lang="en-IE" sz="1400" dirty="0">
              <a:solidFill>
                <a:srgbClr val="004494"/>
              </a:solidFill>
            </a:endParaRPr>
          </a:p>
        </p:txBody>
      </p:sp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964F25D8-FBD2-45A9-8C49-DC2E3CDB7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2720" y="1661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1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B9079-9094-F394-161D-4A9725316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3118" y="1368000"/>
            <a:ext cx="10510681" cy="48415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034EA2"/>
                </a:solidFill>
              </a:rPr>
              <a:t>Ensure </a:t>
            </a:r>
            <a:r>
              <a:rPr lang="en-US" dirty="0">
                <a:solidFill>
                  <a:srgbClr val="034EA2"/>
                </a:solidFill>
              </a:rPr>
              <a:t>open access to peer-reviewed scientific publications;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34EA2"/>
                </a:solidFill>
              </a:rPr>
              <a:t>Immediate open access is required i.e. at the same time as the first publication, through a trusted repository;</a:t>
            </a:r>
            <a:br>
              <a:rPr lang="en-US" dirty="0">
                <a:solidFill>
                  <a:srgbClr val="034EA2"/>
                </a:solidFill>
              </a:rPr>
            </a:br>
            <a:br>
              <a:rPr lang="en-US" dirty="0">
                <a:solidFill>
                  <a:srgbClr val="034EA2"/>
                </a:solidFill>
              </a:rPr>
            </a:br>
            <a:r>
              <a:rPr lang="en-US" i="1" dirty="0">
                <a:solidFill>
                  <a:srgbClr val="034EA2"/>
                </a:solidFill>
              </a:rPr>
              <a:t>Beneficiaries/authors must deposit their publication in a machine-readable format in a trusted repository before or at publication time and immediately provide open access to the publication through that repository.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34EA2"/>
                </a:solidFill>
              </a:rPr>
              <a:t>In the Continuous Reporting, include journal articles, conference proceedings, posters, etc.;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000" dirty="0">
                <a:solidFill>
                  <a:srgbClr val="034EA2"/>
                </a:solidFill>
              </a:rPr>
              <a:t>Advertise the accepted papers and promote co-authorship among fellows. </a:t>
            </a:r>
            <a:endParaRPr lang="en-IE" sz="2000" u="sng" dirty="0">
              <a:solidFill>
                <a:srgbClr val="034EA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034EA2"/>
                </a:solidFill>
                <a:cs typeface="Arial"/>
              </a:rPr>
              <a:t>A new OA publishing platform is now available: </a:t>
            </a:r>
            <a:r>
              <a:rPr lang="en-IE" dirty="0">
                <a:solidFill>
                  <a:srgbClr val="034EA2"/>
                </a:solidFill>
                <a:cs typeface="Arial"/>
                <a:hlinkClick r:id="rId2"/>
              </a:rPr>
              <a:t>Open Research Europe</a:t>
            </a:r>
            <a:endParaRPr lang="en-IE" dirty="0">
              <a:solidFill>
                <a:srgbClr val="034EA2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rgbClr val="034EA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rgbClr val="034EA2"/>
              </a:solidFill>
              <a:cs typeface="Arial"/>
            </a:endParaRPr>
          </a:p>
          <a:p>
            <a:endParaRPr lang="en-IE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4F4AA-120A-AE48-F97E-D94CE0B4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0" dirty="0">
                <a:solidFill>
                  <a:schemeClr val="accent2"/>
                </a:solidFill>
              </a:rPr>
              <a:t>Publications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4989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77" y="1140332"/>
            <a:ext cx="972000" cy="972000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462601" y="2363836"/>
            <a:ext cx="3240000" cy="3829486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cap="all" dirty="0"/>
              <a:t>Inform REA of:</a:t>
            </a:r>
          </a:p>
          <a:p>
            <a:pPr lvl="1"/>
            <a:endParaRPr lang="en-GB" sz="2000" cap="all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Important press releases</a:t>
            </a:r>
          </a:p>
          <a:p>
            <a:pPr lvl="1">
              <a:buClr>
                <a:schemeClr val="accent2"/>
              </a:buClr>
            </a:pPr>
            <a:endParaRPr 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Important events that will receive media attention</a:t>
            </a:r>
          </a:p>
          <a:p>
            <a:pPr lvl="1">
              <a:buClr>
                <a:schemeClr val="accent2"/>
              </a:buClr>
            </a:pPr>
            <a:endParaRPr 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b="0" dirty="0">
                <a:solidFill>
                  <a:srgbClr val="034EA2"/>
                </a:solidFill>
              </a:rPr>
              <a:t>Innovative outreach activities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alt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b="0" dirty="0">
                <a:solidFill>
                  <a:srgbClr val="034EA2"/>
                </a:solidFill>
              </a:rPr>
              <a:t>Awards to fellows</a:t>
            </a:r>
          </a:p>
          <a:p>
            <a:pPr lvl="1">
              <a:buClr>
                <a:schemeClr val="accent2"/>
              </a:buClr>
            </a:pPr>
            <a:endParaRPr lang="en-US" alt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b="0" dirty="0">
                <a:solidFill>
                  <a:srgbClr val="034EA2"/>
                </a:solidFill>
              </a:rPr>
              <a:t>Social media accounts</a:t>
            </a:r>
            <a:endParaRPr lang="en-US" altLang="en-US" b="0" dirty="0">
              <a:solidFill>
                <a:srgbClr val="034EA2"/>
              </a:solidFill>
              <a:cs typeface="Arial"/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altLang="en-US" sz="1400" dirty="0">
              <a:solidFill>
                <a:srgbClr val="0F5494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34EA2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1400" b="0" dirty="0">
              <a:solidFill>
                <a:srgbClr val="034EA2"/>
              </a:solidFill>
            </a:endParaRPr>
          </a:p>
          <a:p>
            <a:pPr lvl="1">
              <a:buClr>
                <a:schemeClr val="accent2"/>
              </a:buClr>
            </a:pPr>
            <a:endParaRPr lang="fr-BE" sz="2000" b="0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09726" y="2363836"/>
            <a:ext cx="3240000" cy="3224607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cap="all" dirty="0"/>
              <a:t>Promote Social media use: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Use the following hashtags to have a bigger impact: </a:t>
            </a:r>
            <a:br>
              <a:rPr lang="en-US" b="0" dirty="0"/>
            </a:br>
            <a:br>
              <a:rPr lang="en-US" b="0" dirty="0"/>
            </a:br>
            <a:r>
              <a:rPr lang="en-US" b="0" dirty="0">
                <a:solidFill>
                  <a:srgbClr val="034EA2"/>
                </a:solidFill>
              </a:rPr>
              <a:t>#MSCA </a:t>
            </a:r>
            <a:br>
              <a:rPr lang="en-US" b="0" dirty="0"/>
            </a:br>
            <a:r>
              <a:rPr lang="en-US" b="0" dirty="0">
                <a:solidFill>
                  <a:srgbClr val="034EA2"/>
                </a:solidFill>
              </a:rPr>
              <a:t>#DoctoralNetworks #HorizonEurope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1400" b="0" dirty="0">
              <a:solidFill>
                <a:srgbClr val="034EA2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10707" y="2363836"/>
            <a:ext cx="3450748" cy="419960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cap="all" dirty="0"/>
              <a:t>Success Stories Criteria</a:t>
            </a:r>
          </a:p>
          <a:p>
            <a:pPr lvl="1"/>
            <a:endParaRPr lang="en-GB" sz="2000" cap="all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High visibility/media attractiveness</a:t>
            </a:r>
            <a:endParaRPr 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Significant impact on EU policies</a:t>
            </a:r>
            <a:endParaRPr 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Outstanding use/exploitation of results</a:t>
            </a:r>
            <a:endParaRPr 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Breakthrough innovation(s)</a:t>
            </a:r>
            <a:endParaRPr 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Significant impact on the career of researchers</a:t>
            </a:r>
            <a:endParaRPr lang="en-US" b="0" dirty="0">
              <a:solidFill>
                <a:srgbClr val="034EA2"/>
              </a:solidFill>
              <a:cs typeface="Arial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rgbClr val="034EA2"/>
                </a:solidFill>
              </a:rPr>
              <a:t>Significant impact on SMEs</a:t>
            </a:r>
            <a:endParaRPr lang="en-US" b="0" dirty="0">
              <a:solidFill>
                <a:srgbClr val="034EA2"/>
              </a:solidFill>
              <a:cs typeface="Arial"/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sz="1400" b="0" dirty="0">
              <a:solidFill>
                <a:srgbClr val="034EA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4327" y="2996105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6747" y="2996105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00" y="1140332"/>
            <a:ext cx="972000" cy="9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23" y="1140332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9433" y="304799"/>
            <a:ext cx="10515600" cy="564543"/>
          </a:xfrm>
        </p:spPr>
        <p:txBody>
          <a:bodyPr/>
          <a:lstStyle/>
          <a:p>
            <a:r>
              <a:rPr lang="en-GB" sz="3600" dirty="0"/>
              <a:t>Tips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8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4"/>
    </mc:Choice>
    <mc:Fallback xmlns="">
      <p:transition spd="slow" advTm="5239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04946F-D8C3-4C66-A638-29D973DCC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sz="4400" dirty="0"/>
              <a:t>Useful links </a:t>
            </a:r>
            <a:br>
              <a:rPr lang="en-IE" sz="4400" dirty="0"/>
            </a:br>
            <a:r>
              <a:rPr lang="en-IE" sz="4400" dirty="0"/>
              <a:t>and reference documents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7790A50-5358-B85B-FABE-CFAD3F35C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BE" dirty="0"/>
              <a:t>MSCA DOCTORAL NETWORKS</a:t>
            </a:r>
            <a:endParaRPr lang="en-IE" dirty="0"/>
          </a:p>
          <a:p>
            <a:pPr algn="ctr"/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1480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Useful links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1107364" y="1058779"/>
          <a:ext cx="10905423" cy="507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Back with solid fill">
            <a:extLst>
              <a:ext uri="{FF2B5EF4-FFF2-40B4-BE49-F238E27FC236}">
                <a16:creationId xmlns:a16="http://schemas.microsoft.com/office/drawing/2014/main" id="{1D75FE26-83D1-43E2-845D-6C696F720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61639">
            <a:off x="7075715" y="2797628"/>
            <a:ext cx="914400" cy="914400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0E675BB3-82AB-46F8-AD0C-EC331330524C}"/>
              </a:ext>
            </a:extLst>
          </p:cNvPr>
          <p:cNvSpPr/>
          <p:nvPr/>
        </p:nvSpPr>
        <p:spPr>
          <a:xfrm>
            <a:off x="8508275" y="2508069"/>
            <a:ext cx="2107475" cy="188105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hlinkClick r:id="rId9"/>
              </a:rPr>
              <a:t>MSCA </a:t>
            </a:r>
            <a:r>
              <a:rPr lang="fr-BE" err="1">
                <a:hlinkClick r:id="rId9"/>
              </a:rPr>
              <a:t>website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2341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FDDE9A-BFA7-50B9-5422-F9236D6BF3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31" y="1146327"/>
            <a:ext cx="10486869" cy="533759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34EA2"/>
                </a:solidFill>
                <a:hlinkClick r:id="rId2"/>
              </a:rPr>
              <a:t>Work programme </a:t>
            </a:r>
            <a:endParaRPr lang="en-US" dirty="0">
              <a:solidFill>
                <a:srgbClr val="034EA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34EA2"/>
                </a:solidFill>
                <a:hlinkClick r:id="rId3"/>
              </a:rPr>
              <a:t>Grant Agreement </a:t>
            </a:r>
            <a:endParaRPr lang="en-US" dirty="0">
              <a:solidFill>
                <a:srgbClr val="034EA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34EA2"/>
                </a:solidFill>
                <a:hlinkClick r:id="rId4"/>
              </a:rPr>
              <a:t>Annotated Grant Agreement </a:t>
            </a:r>
            <a:r>
              <a:rPr lang="en-US" dirty="0">
                <a:solidFill>
                  <a:srgbClr val="034EA2"/>
                </a:solidFill>
              </a:rPr>
              <a:t>(still in draft, currently being finalized)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34EA2"/>
                </a:solidFill>
                <a:hlinkClick r:id="rId5"/>
              </a:rPr>
              <a:t>General Info Package for MSCA Fellows </a:t>
            </a:r>
            <a:endParaRPr lang="en-US" dirty="0">
              <a:solidFill>
                <a:srgbClr val="034EA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34EA2"/>
                </a:solidFill>
                <a:hlinkClick r:id="rId6"/>
              </a:rPr>
              <a:t>Info Package for MSCA DN Fellows </a:t>
            </a:r>
            <a:endParaRPr lang="en-IE" dirty="0">
              <a:solidFill>
                <a:srgbClr val="034EA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E" dirty="0">
                <a:latin typeface="+mj-lt"/>
                <a:cs typeface="Calibri" panose="020F0502020204030204" pitchFamily="34" charset="0"/>
                <a:hlinkClick r:id="rId7"/>
              </a:rPr>
              <a:t>NCP – National Contact Points</a:t>
            </a:r>
            <a:endParaRPr lang="en-IE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E" dirty="0">
                <a:latin typeface="+mj-lt"/>
                <a:cs typeface="Calibri" panose="020F0502020204030204" pitchFamily="34" charset="0"/>
                <a:hlinkClick r:id="rId8"/>
              </a:rPr>
              <a:t>MSCA Alumni Association</a:t>
            </a:r>
            <a:endParaRPr lang="en-IE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E" dirty="0">
                <a:latin typeface="+mj-lt"/>
                <a:cs typeface="Calibri" panose="020F0502020204030204" pitchFamily="34" charset="0"/>
                <a:hlinkClick r:id="rId9"/>
              </a:rPr>
              <a:t>MSCA guidelines for supervision</a:t>
            </a:r>
            <a:endParaRPr lang="en-IE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  <a:cs typeface="Calibri" panose="020F0502020204030204" pitchFamily="34" charset="0"/>
                <a:hlinkClick r:id="rId10"/>
              </a:rPr>
              <a:t>The Code of Conduct for Recruitment and Charter for researchers</a:t>
            </a: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  <a:cs typeface="Calibri" panose="020F0502020204030204" pitchFamily="34" charset="0"/>
                <a:hlinkClick r:id="rId11"/>
              </a:rPr>
              <a:t>Coordinator’s Info Day DN2021</a:t>
            </a:r>
            <a:endParaRPr lang="en-IE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1A5F76-8ADF-E60B-15A5-827DFF97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documents</a:t>
            </a:r>
          </a:p>
        </p:txBody>
      </p:sp>
    </p:spTree>
    <p:extLst>
      <p:ext uri="{BB962C8B-B14F-4D97-AF65-F5344CB8AC3E}">
        <p14:creationId xmlns:p14="http://schemas.microsoft.com/office/powerpoint/2010/main" val="118852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4F30E-A3AC-0624-79EF-8B31A41EB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BE" dirty="0"/>
              <a:t> Meeting objectives</a:t>
            </a:r>
            <a:endParaRPr lang="en-I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5F5475-9A53-479A-2111-C82291388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BE" dirty="0"/>
              <a:t>MSCA DOCTORAL NETWORKS</a:t>
            </a:r>
            <a:endParaRPr lang="en-IE" dirty="0"/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5283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DEDCF-AFCE-4EFC-B2DE-B4A75EA5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MTM - Objectives</a:t>
            </a:r>
            <a:endParaRPr lang="en-IE" b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D34A40-D778-4C70-925D-2DDFCBB39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637331"/>
              </p:ext>
            </p:extLst>
          </p:nvPr>
        </p:nvGraphicFramePr>
        <p:xfrm>
          <a:off x="3272393" y="9398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 descr="Prepare the next step: periodic reporting &#10;">
            <a:extLst>
              <a:ext uri="{FF2B5EF4-FFF2-40B4-BE49-F238E27FC236}">
                <a16:creationId xmlns:a16="http://schemas.microsoft.com/office/drawing/2014/main" id="{71976C33-454A-406C-963F-4A140931FCD4}"/>
              </a:ext>
            </a:extLst>
          </p:cNvPr>
          <p:cNvGrpSpPr/>
          <p:nvPr/>
        </p:nvGrpSpPr>
        <p:grpSpPr>
          <a:xfrm>
            <a:off x="2860913" y="3680666"/>
            <a:ext cx="2528093" cy="1264046"/>
            <a:chOff x="618131" y="1587460"/>
            <a:chExt cx="2528093" cy="126404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2C1516A-0902-4EF6-9F26-173AC3145567}"/>
                </a:ext>
              </a:extLst>
            </p:cNvPr>
            <p:cNvSpPr/>
            <p:nvPr/>
          </p:nvSpPr>
          <p:spPr>
            <a:xfrm>
              <a:off x="618131" y="1587460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0B97C184-DE81-491E-A379-67456AEE8AF1}"/>
                </a:ext>
              </a:extLst>
            </p:cNvPr>
            <p:cNvSpPr txBox="1"/>
            <p:nvPr/>
          </p:nvSpPr>
          <p:spPr>
            <a:xfrm>
              <a:off x="679837" y="1649166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noProof="0" dirty="0">
                <a:solidFill>
                  <a:schemeClr val="bg1"/>
                </a:solidFill>
              </a:endParaRP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noProof="0" dirty="0">
                  <a:solidFill>
                    <a:schemeClr val="bg1"/>
                  </a:solidFill>
                </a:rPr>
                <a:t>Discuss </a:t>
              </a:r>
              <a:r>
                <a:rPr lang="en-US" sz="1700" dirty="0">
                  <a:solidFill>
                    <a:schemeClr val="bg1"/>
                  </a:solidFill>
                </a:rPr>
                <a:t>potential issues, risks and contingency measures</a:t>
              </a:r>
              <a:endParaRPr lang="en-US" sz="1700" noProof="0" dirty="0">
                <a:solidFill>
                  <a:schemeClr val="bg1"/>
                </a:solidFill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E" sz="17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EAEC63-C2A9-4EB7-A1F4-C15713665611}"/>
              </a:ext>
            </a:extLst>
          </p:cNvPr>
          <p:cNvGrpSpPr/>
          <p:nvPr/>
        </p:nvGrpSpPr>
        <p:grpSpPr>
          <a:xfrm>
            <a:off x="9269381" y="3649189"/>
            <a:ext cx="2528093" cy="1264046"/>
            <a:chOff x="618131" y="1587460"/>
            <a:chExt cx="2528093" cy="12640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A69863A-C3C9-4289-B52B-E1C89C25544C}"/>
                </a:ext>
              </a:extLst>
            </p:cNvPr>
            <p:cNvSpPr/>
            <p:nvPr/>
          </p:nvSpPr>
          <p:spPr>
            <a:xfrm>
              <a:off x="618131" y="1587460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64A4B21F-6CBE-4D5A-9332-EE7267831035}"/>
                </a:ext>
              </a:extLst>
            </p:cNvPr>
            <p:cNvSpPr txBox="1"/>
            <p:nvPr/>
          </p:nvSpPr>
          <p:spPr>
            <a:xfrm>
              <a:off x="679837" y="1649166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/>
              <a:r>
                <a:rPr lang="en-US" sz="1700" noProof="0" dirty="0"/>
                <a:t>Remind beneficiaries &amp; fellows of their rights and obligations</a:t>
              </a:r>
            </a:p>
          </p:txBody>
        </p:sp>
      </p:grpSp>
      <p:pic>
        <p:nvPicPr>
          <p:cNvPr id="15" name="Graphic 14" descr="Back with solid fill">
            <a:extLst>
              <a:ext uri="{FF2B5EF4-FFF2-40B4-BE49-F238E27FC236}">
                <a16:creationId xmlns:a16="http://schemas.microsoft.com/office/drawing/2014/main" id="{A7D64ACF-C36B-4958-B548-6CEF14707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17257">
            <a:off x="3733079" y="1061747"/>
            <a:ext cx="1153889" cy="115388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B011D48-362C-469A-ADF1-8232B6F240F5}"/>
              </a:ext>
            </a:extLst>
          </p:cNvPr>
          <p:cNvSpPr/>
          <p:nvPr/>
        </p:nvSpPr>
        <p:spPr>
          <a:xfrm>
            <a:off x="205440" y="1348820"/>
            <a:ext cx="2976880" cy="9180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4494"/>
                </a:solidFill>
              </a:rPr>
              <a:t>Keep minutes! </a:t>
            </a:r>
          </a:p>
        </p:txBody>
      </p:sp>
    </p:spTree>
    <p:extLst>
      <p:ext uri="{BB962C8B-B14F-4D97-AF65-F5344CB8AC3E}">
        <p14:creationId xmlns:p14="http://schemas.microsoft.com/office/powerpoint/2010/main" val="396592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CA23CC-6026-438D-BDC7-9CFD4D8B3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sz="4400" dirty="0"/>
              <a:t>Recruitment</a:t>
            </a:r>
            <a:br>
              <a:rPr lang="en-IE" sz="4400" dirty="0"/>
            </a:br>
            <a:r>
              <a:rPr lang="en-IE" sz="4400" dirty="0"/>
              <a:t>DCs rights &amp; obligations</a:t>
            </a:r>
            <a:br>
              <a:rPr lang="en-IE" sz="4400" dirty="0"/>
            </a:br>
            <a:br>
              <a:rPr lang="en-IE" sz="4400" dirty="0"/>
            </a:br>
            <a:endParaRPr lang="en-IE" sz="2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B46B68C-8BA0-9180-A9CD-315365D34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BE" dirty="0"/>
              <a:t>MSCA DOCTORAL NETWORKS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456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03772" y="1548307"/>
            <a:ext cx="3240000" cy="328277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cap="all" dirty="0"/>
              <a:t>Recruitments</a:t>
            </a: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Should have been advertised to the wider audience possible (</a:t>
            </a:r>
            <a:r>
              <a:rPr lang="en-IE" sz="1600" b="0" dirty="0">
                <a:solidFill>
                  <a:srgbClr val="004494"/>
                </a:solidFill>
                <a:hlinkClick r:id="rId2"/>
              </a:rPr>
              <a:t>EURAXESS</a:t>
            </a:r>
            <a:r>
              <a:rPr lang="en-IE" sz="1600" b="0" dirty="0">
                <a:solidFill>
                  <a:srgbClr val="004494"/>
                </a:solidFill>
              </a:rPr>
              <a:t>, website, social media, mailing lists, personal accounts)</a:t>
            </a:r>
            <a:endParaRPr lang="en-US" sz="1600" b="0" dirty="0">
              <a:solidFill>
                <a:srgbClr val="004494"/>
              </a:solidFill>
            </a:endParaRP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Vacancy had to indicate gross salary (without employer’s social contribution)</a:t>
            </a: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04494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25265" y="1548307"/>
            <a:ext cx="3240000" cy="317827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cap="all" dirty="0"/>
              <a:t>Process</a:t>
            </a: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Selection process was included in vacancy notice</a:t>
            </a: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1600" b="0" dirty="0">
                <a:solidFill>
                  <a:srgbClr val="004494"/>
                </a:solidFill>
              </a:rPr>
              <a:t>Structured interviews were organised with predefined questions and scoring system</a:t>
            </a:r>
            <a:endParaRPr lang="en-US" sz="1600" b="0" dirty="0">
              <a:solidFill>
                <a:srgbClr val="004494"/>
              </a:solidFill>
            </a:endParaRP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1600" b="0" dirty="0">
                <a:solidFill>
                  <a:srgbClr val="004494"/>
                </a:solidFill>
              </a:rPr>
              <a:t>The selection committee had the required expertise, gender/nationality balance </a:t>
            </a: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sz="1600" b="0" dirty="0">
                <a:solidFill>
                  <a:srgbClr val="004494"/>
                </a:solidFill>
              </a:rPr>
              <a:t>The process was documented (</a:t>
            </a:r>
            <a:r>
              <a:rPr lang="en-US" sz="1600" b="0" dirty="0">
                <a:solidFill>
                  <a:srgbClr val="004494"/>
                </a:solidFill>
              </a:rPr>
              <a:t>results and application statistics were submitted in the Recruitment Deliverable)</a:t>
            </a:r>
            <a:endParaRPr lang="en-IE" sz="1600" b="0" dirty="0">
              <a:solidFill>
                <a:srgbClr val="004494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151738" y="1548307"/>
            <a:ext cx="3240000" cy="303893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cap="all" dirty="0"/>
              <a:t>Fellows</a:t>
            </a: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DCs were recruited following an open, transparent, merit-based, impartial and equitable process</a:t>
            </a: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The eligibility conditions for fellows were respected (and documented)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72556" y="2719379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94089" y="2832819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3772" y="377694"/>
            <a:ext cx="10515600" cy="564543"/>
          </a:xfrm>
        </p:spPr>
        <p:txBody>
          <a:bodyPr/>
          <a:lstStyle/>
          <a:p>
            <a:r>
              <a:rPr lang="en-GB" b="0" dirty="0">
                <a:solidFill>
                  <a:srgbClr val="931680"/>
                </a:solidFill>
                <a:latin typeface="+mn-lt"/>
                <a:ea typeface="+mn-ea"/>
                <a:cs typeface="+mn-cs"/>
              </a:rPr>
              <a:t>Assessment of Recruitments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17DAA-0F4B-4370-9E70-45164672AB07}"/>
              </a:ext>
            </a:extLst>
          </p:cNvPr>
          <p:cNvGrpSpPr/>
          <p:nvPr/>
        </p:nvGrpSpPr>
        <p:grpSpPr>
          <a:xfrm>
            <a:off x="9771738" y="377694"/>
            <a:ext cx="864000" cy="864000"/>
            <a:chOff x="5597465" y="3720615"/>
            <a:chExt cx="864000" cy="864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BECE36-D944-4AF8-9848-EB3310044FAC}"/>
                </a:ext>
              </a:extLst>
            </p:cNvPr>
            <p:cNvSpPr/>
            <p:nvPr/>
          </p:nvSpPr>
          <p:spPr>
            <a:xfrm>
              <a:off x="5597465" y="3720615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6EDBEA-CF66-43C5-A41E-8FCB9669D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700" y="3754850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71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26702" y="1474849"/>
            <a:ext cx="3240000" cy="456672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cap="all" dirty="0"/>
              <a:t>CONTRACTS</a:t>
            </a:r>
          </a:p>
          <a:p>
            <a:pPr lvl="1"/>
            <a:r>
              <a:rPr lang="en-US" sz="1600" b="0" dirty="0">
                <a:solidFill>
                  <a:srgbClr val="004494"/>
                </a:solidFill>
              </a:rPr>
              <a:t>DCs were recruited under a contract fully compliant with Annex 5 of the GA.</a:t>
            </a:r>
          </a:p>
          <a:p>
            <a:pPr lvl="1"/>
            <a:endParaRPr lang="en-US" sz="1600" b="0" dirty="0">
              <a:solidFill>
                <a:srgbClr val="004494"/>
              </a:solidFill>
            </a:endParaRPr>
          </a:p>
          <a:p>
            <a:pPr lvl="1"/>
            <a:r>
              <a:rPr lang="en-US" sz="1600" b="0" dirty="0">
                <a:solidFill>
                  <a:srgbClr val="004494"/>
                </a:solidFill>
              </a:rPr>
              <a:t>The contract mentions inter alia:</a:t>
            </a:r>
          </a:p>
          <a:p>
            <a:pPr lvl="1"/>
            <a:endParaRPr lang="en-US" sz="1600" b="0" dirty="0">
              <a:solidFill>
                <a:srgbClr val="004494"/>
              </a:solidFill>
            </a:endParaRP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the project number/acronym;</a:t>
            </a: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the duration of the research training activity;</a:t>
            </a: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the monthly support for the researcher (in EUR);</a:t>
            </a: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the contract should be in a language the DC understands (if necessary, English translation should be provided).</a:t>
            </a: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04494"/>
              </a:solidFill>
            </a:endParaRP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04494"/>
              </a:solidFill>
            </a:endParaRP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04494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57674" y="1474849"/>
            <a:ext cx="3240000" cy="35962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cap="all" dirty="0"/>
              <a:t>Mobility </a:t>
            </a:r>
            <a:r>
              <a:rPr lang="en-US" sz="2000" cap="all" dirty="0" err="1"/>
              <a:t>DeclarationS</a:t>
            </a:r>
            <a:endParaRPr lang="en-US" sz="2000" cap="all" dirty="0"/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sz="1600" b="0" dirty="0">
                <a:solidFill>
                  <a:srgbClr val="004494"/>
                </a:solidFill>
              </a:rPr>
              <a:t>A </a:t>
            </a:r>
            <a:r>
              <a:rPr lang="en-US" sz="1600" b="0" dirty="0">
                <a:solidFill>
                  <a:srgbClr val="004494"/>
                </a:solidFill>
              </a:rPr>
              <a:t>mobility declaration was submitted after the recruitment of each researcher.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113800" y="1476842"/>
            <a:ext cx="3697200" cy="4238158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cap="all" dirty="0"/>
              <a:t>Fellows</a:t>
            </a:r>
          </a:p>
          <a:p>
            <a:pPr lvl="1"/>
            <a:r>
              <a:rPr lang="en-US" sz="1600" b="0" dirty="0">
                <a:solidFill>
                  <a:srgbClr val="004494"/>
                </a:solidFill>
              </a:rPr>
              <a:t>All DCs:</a:t>
            </a:r>
            <a:endParaRPr lang="en-US" sz="1600" cap="all" dirty="0"/>
          </a:p>
          <a:p>
            <a:pPr marL="342265" lvl="1" indent="-342265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Have a personalized CDP (see </a:t>
            </a:r>
            <a:r>
              <a:rPr lang="en-US" sz="1600" b="0" dirty="0">
                <a:solidFill>
                  <a:srgbClr val="004494"/>
                </a:solidFill>
                <a:hlinkClick r:id="rId2"/>
              </a:rPr>
              <a:t>EURAXESS guidance</a:t>
            </a:r>
            <a:r>
              <a:rPr lang="en-US" sz="1600" b="0" dirty="0">
                <a:solidFill>
                  <a:srgbClr val="004494"/>
                </a:solidFill>
              </a:rPr>
              <a:t>);</a:t>
            </a:r>
            <a:endParaRPr lang="en-US" sz="1600" b="0" dirty="0">
              <a:solidFill>
                <a:srgbClr val="004494"/>
              </a:solidFill>
              <a:cs typeface="Arial"/>
            </a:endParaRPr>
          </a:p>
          <a:p>
            <a:pPr marL="342265" lvl="1" indent="-342265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Receive proper supervision (see Supervision </a:t>
            </a:r>
            <a:r>
              <a:rPr lang="en-US" sz="1600" b="0" dirty="0">
                <a:solidFill>
                  <a:srgbClr val="004494"/>
                </a:solidFill>
                <a:hlinkClick r:id="rId3"/>
              </a:rPr>
              <a:t>guidelines</a:t>
            </a:r>
            <a:r>
              <a:rPr lang="en-US" sz="1600" b="0" dirty="0">
                <a:solidFill>
                  <a:srgbClr val="004494"/>
                </a:solidFill>
              </a:rPr>
              <a:t>);</a:t>
            </a:r>
          </a:p>
          <a:p>
            <a:pPr marL="342265" lvl="1" indent="-342265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  <a:cs typeface="Arial"/>
              </a:rPr>
              <a:t>Have received </a:t>
            </a:r>
            <a:r>
              <a:rPr lang="en-US" sz="1600" b="0" u="sng" dirty="0">
                <a:hlinkClick r:id="rId4"/>
              </a:rPr>
              <a:t>General Info package for MSCA fellows</a:t>
            </a:r>
            <a:r>
              <a:rPr lang="en-US" sz="1600" b="0" dirty="0"/>
              <a:t> </a:t>
            </a:r>
            <a:r>
              <a:rPr lang="en-US" sz="1600" b="0" dirty="0">
                <a:solidFill>
                  <a:srgbClr val="004494"/>
                </a:solidFill>
                <a:cs typeface="Arial"/>
              </a:rPr>
              <a:t>and the </a:t>
            </a:r>
            <a:r>
              <a:rPr lang="en-US" sz="1600" b="0" u="sng" dirty="0">
                <a:hlinkClick r:id="rId5"/>
              </a:rPr>
              <a:t>Info package for DN fellows</a:t>
            </a:r>
            <a:r>
              <a:rPr lang="en-US" sz="1600" b="0" dirty="0">
                <a:solidFill>
                  <a:srgbClr val="004494"/>
                </a:solidFill>
                <a:cs typeface="Arial"/>
              </a:rPr>
              <a:t>;​</a:t>
            </a:r>
          </a:p>
          <a:p>
            <a:pPr marL="342265" lvl="1" indent="-342265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sz="1600" b="0" dirty="0">
                <a:solidFill>
                  <a:schemeClr val="tx2"/>
                </a:solidFill>
              </a:rPr>
              <a:t>Are aware of the </a:t>
            </a:r>
            <a:r>
              <a:rPr lang="en-GB" sz="1600" b="0" dirty="0">
                <a:solidFill>
                  <a:schemeClr val="tx2"/>
                </a:solidFill>
                <a:hlinkClick r:id="rId6"/>
              </a:rPr>
              <a:t>Code of Conduct for the Recruitment of Researchers &amp; the European Charter for Researchers</a:t>
            </a:r>
            <a:r>
              <a:rPr lang="en-US" sz="1600" b="0" dirty="0">
                <a:solidFill>
                  <a:srgbClr val="004494"/>
                </a:solidFill>
                <a:hlinkClick r:id="rId6"/>
              </a:rPr>
              <a:t>;</a:t>
            </a:r>
            <a:endParaRPr lang="en-US" sz="1600" b="0" dirty="0">
              <a:solidFill>
                <a:srgbClr val="004494"/>
              </a:solidFill>
              <a:cs typeface="Arial"/>
            </a:endParaRPr>
          </a:p>
          <a:p>
            <a:pPr marL="342265" lvl="1" indent="-342265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04494"/>
              </a:solidFill>
              <a:highlight>
                <a:srgbClr val="FFFF00"/>
              </a:highlight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94327" y="2996105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6747" y="2996105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6702" y="466371"/>
            <a:ext cx="10515600" cy="564543"/>
          </a:xfrm>
        </p:spPr>
        <p:txBody>
          <a:bodyPr/>
          <a:lstStyle/>
          <a:p>
            <a:r>
              <a:rPr lang="en-GB" b="0" dirty="0">
                <a:solidFill>
                  <a:srgbClr val="931680"/>
                </a:solidFill>
                <a:latin typeface="+mn-lt"/>
                <a:ea typeface="+mn-ea"/>
                <a:cs typeface="+mn-cs"/>
              </a:rPr>
              <a:t>MSCA Doctoral Candidates (DCs)</a:t>
            </a:r>
          </a:p>
        </p:txBody>
      </p:sp>
    </p:spTree>
    <p:extLst>
      <p:ext uri="{BB962C8B-B14F-4D97-AF65-F5344CB8AC3E}">
        <p14:creationId xmlns:p14="http://schemas.microsoft.com/office/powerpoint/2010/main" val="156045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00" y="657699"/>
            <a:ext cx="972000" cy="97200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798240" y="1393376"/>
            <a:ext cx="3240000" cy="546462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cap="all" dirty="0"/>
              <a:t>Fellows</a:t>
            </a:r>
          </a:p>
          <a:p>
            <a:pPr lvl="1"/>
            <a:r>
              <a:rPr lang="en-US" sz="1600" b="0" dirty="0">
                <a:solidFill>
                  <a:srgbClr val="004494"/>
                </a:solidFill>
              </a:rPr>
              <a:t>DCs:</a:t>
            </a:r>
          </a:p>
          <a:p>
            <a:pPr lvl="1"/>
            <a:endParaRPr lang="en-US" sz="1600" cap="all" dirty="0"/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rgbClr val="004494"/>
                </a:solidFill>
              </a:rPr>
              <a:t>were informed about their role in the project and properly integrated;</a:t>
            </a:r>
          </a:p>
          <a:p>
            <a:pPr marL="342891" lvl="1" indent="-342891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chemeClr val="tx2"/>
                </a:solidFill>
              </a:rPr>
              <a:t>are aware of the GA provisions, working conditions (employment contracts, eligible allowances, visa issues, administrative support), tuition fees;</a:t>
            </a:r>
            <a:br>
              <a:rPr lang="en-US" sz="1600" b="0" dirty="0">
                <a:solidFill>
                  <a:schemeClr val="tx2"/>
                </a:solidFill>
              </a:rPr>
            </a:br>
            <a:endParaRPr lang="en-US" sz="1600" b="0" dirty="0">
              <a:solidFill>
                <a:schemeClr val="tx2"/>
              </a:solidFill>
            </a:endParaRP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04494"/>
              </a:solidFill>
              <a:highlight>
                <a:srgbClr val="FFFF00"/>
              </a:highlight>
            </a:endParaRP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04494"/>
              </a:solidFill>
              <a:highlight>
                <a:srgbClr val="FFFF00"/>
              </a:highlight>
            </a:endParaRP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400" b="0" dirty="0">
              <a:solidFill>
                <a:srgbClr val="004494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458063" y="2716013"/>
            <a:ext cx="0" cy="2485907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929651" y="2716013"/>
            <a:ext cx="0" cy="2485907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28759" y="568225"/>
            <a:ext cx="10515600" cy="564543"/>
          </a:xfrm>
        </p:spPr>
        <p:txBody>
          <a:bodyPr/>
          <a:lstStyle/>
          <a:p>
            <a:r>
              <a:rPr lang="en-GB" b="0" dirty="0">
                <a:solidFill>
                  <a:srgbClr val="931680"/>
                </a:solidFill>
                <a:latin typeface="+mn-lt"/>
                <a:ea typeface="+mn-ea"/>
                <a:cs typeface="+mn-cs"/>
              </a:rPr>
              <a:t>MSCA Doctoral Candidates (DCs)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31B54-62A0-4CA8-B9B2-53A27B35EC17}"/>
              </a:ext>
            </a:extLst>
          </p:cNvPr>
          <p:cNvSpPr txBox="1"/>
          <p:nvPr/>
        </p:nvSpPr>
        <p:spPr>
          <a:xfrm>
            <a:off x="4701220" y="2063585"/>
            <a:ext cx="29852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</a:endParaRP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b="0" dirty="0">
                <a:solidFill>
                  <a:schemeClr val="tx2"/>
                </a:solidFill>
              </a:rPr>
              <a:t>are aware about the possibilities offered to them via the network and outside of it (e.g., network meetings, workshops/international conferences, complementary skills training, etc.);</a:t>
            </a:r>
          </a:p>
          <a:p>
            <a:pPr marL="0" lvl="1">
              <a:buClr>
                <a:schemeClr val="accent2"/>
              </a:buClr>
            </a:pPr>
            <a:endParaRPr lang="en-US" altLang="en-US" sz="1600" dirty="0">
              <a:solidFill>
                <a:schemeClr val="tx2"/>
              </a:solidFill>
            </a:endParaRP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sz="1600" dirty="0">
                <a:solidFill>
                  <a:schemeClr val="tx2"/>
                </a:solidFill>
              </a:rPr>
              <a:t>should ensure visibility and recognition of received EU funding in communications, publications and patent  applications;</a:t>
            </a: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7DE28E-C4B0-4D98-8CD8-851202D13F1C}"/>
              </a:ext>
            </a:extLst>
          </p:cNvPr>
          <p:cNvSpPr txBox="1"/>
          <p:nvPr/>
        </p:nvSpPr>
        <p:spPr>
          <a:xfrm>
            <a:off x="8236430" y="2285128"/>
            <a:ext cx="307466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sz="1600" dirty="0">
                <a:solidFill>
                  <a:schemeClr val="tx2"/>
                </a:solidFill>
              </a:rPr>
              <a:t>have appropriate secondment opportunities (if necessary, the </a:t>
            </a:r>
            <a:r>
              <a:rPr lang="en-US" sz="1600" dirty="0">
                <a:solidFill>
                  <a:schemeClr val="tx2"/>
                </a:solidFill>
              </a:rPr>
              <a:t>secondment plan can be updated);</a:t>
            </a: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600" dirty="0">
              <a:solidFill>
                <a:schemeClr val="tx2"/>
              </a:solidFill>
            </a:endParaRP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tx2"/>
                </a:solidFill>
              </a:rPr>
              <a:t>are paid according to the established MSCA rates (tuition fees and visa related fees should be covered by the consortium).</a:t>
            </a:r>
          </a:p>
          <a:p>
            <a:pPr marL="342891" lvl="1" indent="-342891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1600" dirty="0">
              <a:solidFill>
                <a:schemeClr val="tx2"/>
              </a:solidFill>
            </a:endParaRPr>
          </a:p>
          <a:p>
            <a:pPr marL="0" lvl="1"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719A79-C54D-4665-9FC3-5ED64FA4AC48}"/>
              </a:ext>
            </a:extLst>
          </p:cNvPr>
          <p:cNvGrpSpPr/>
          <p:nvPr/>
        </p:nvGrpSpPr>
        <p:grpSpPr>
          <a:xfrm>
            <a:off x="8943995" y="1143699"/>
            <a:ext cx="864000" cy="864000"/>
            <a:chOff x="3277401" y="1558376"/>
            <a:chExt cx="864000" cy="86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A0567B-12A9-44A2-A48B-90B03E011060}"/>
                </a:ext>
              </a:extLst>
            </p:cNvPr>
            <p:cNvSpPr/>
            <p:nvPr/>
          </p:nvSpPr>
          <p:spPr>
            <a:xfrm>
              <a:off x="3277401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E11583-2F5E-4A06-8D17-7E4455916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636" y="1586530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905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CA23CC-6026-438D-BDC7-9CFD4D8B3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sz="4400" dirty="0"/>
              <a:t>Reporting</a:t>
            </a:r>
            <a:br>
              <a:rPr lang="en-IE" sz="4400" dirty="0"/>
            </a:br>
            <a:endParaRPr lang="en-IE" sz="44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5EA1A80-A651-BCD7-2935-7EA9B179F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BE" dirty="0"/>
              <a:t>MSCA DOCTORAL NETWORKS</a:t>
            </a:r>
            <a:endParaRPr lang="en-IE" dirty="0"/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0558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7.1|14.5|1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2|1.9|4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3.7|3.4|1.5|2.3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|14.1|1|4|17.8|1|1.2"/>
</p:tagLst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2b93a-a41f-449a-9492-9bc9f41ec6d7" xsi:nil="true"/>
    <lcf76f155ced4ddcb4097134ff3c332f xmlns="bf5373a9-3ae6-4627-894d-852f27c3d4f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8322858357ED4DB8ACEC003F271AA8" ma:contentTypeVersion="16" ma:contentTypeDescription="Create a new document." ma:contentTypeScope="" ma:versionID="34fffa979dd0220d89b0f4f21fb1b039">
  <xsd:schema xmlns:xsd="http://www.w3.org/2001/XMLSchema" xmlns:xs="http://www.w3.org/2001/XMLSchema" xmlns:p="http://schemas.microsoft.com/office/2006/metadata/properties" xmlns:ns2="bf5373a9-3ae6-4627-894d-852f27c3d4f0" xmlns:ns3="3b32b93a-a41f-449a-9492-9bc9f41ec6d7" targetNamespace="http://schemas.microsoft.com/office/2006/metadata/properties" ma:root="true" ma:fieldsID="8884679a158c57269b91c10d386e3456" ns2:_="" ns3:_="">
    <xsd:import namespace="bf5373a9-3ae6-4627-894d-852f27c3d4f0"/>
    <xsd:import namespace="3b32b93a-a41f-449a-9492-9bc9f41ec6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373a9-3ae6-4627-894d-852f27c3d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2b93a-a41f-449a-9492-9bc9f41ec6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d2c932-825f-4619-999c-b315ced6cbd5}" ma:internalName="TaxCatchAll" ma:showField="CatchAllData" ma:web="3b32b93a-a41f-449a-9492-9bc9f41ec6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2E5D0D-A79B-418D-A07D-9F3951B9B6D6}">
  <ds:schemaRefs>
    <ds:schemaRef ds:uri="bf5373a9-3ae6-4627-894d-852f27c3d4f0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3b32b93a-a41f-449a-9492-9bc9f41ec6d7"/>
  </ds:schemaRefs>
</ds:datastoreItem>
</file>

<file path=customXml/itemProps2.xml><?xml version="1.0" encoding="utf-8"?>
<ds:datastoreItem xmlns:ds="http://schemas.openxmlformats.org/officeDocument/2006/customXml" ds:itemID="{22F9AA09-1754-4506-8480-2AFDC78CA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373a9-3ae6-4627-894d-852f27c3d4f0"/>
    <ds:schemaRef ds:uri="3b32b93a-a41f-449a-9492-9bc9f41ec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5704</TotalTime>
  <Words>2135</Words>
  <Application>Microsoft Office PowerPoint</Application>
  <PresentationFormat>Widescreen</PresentationFormat>
  <Paragraphs>310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Bahnschrift</vt:lpstr>
      <vt:lpstr>Calibri</vt:lpstr>
      <vt:lpstr>EC Square Sans Pro</vt:lpstr>
      <vt:lpstr>EC Square Sans Pro Light</vt:lpstr>
      <vt:lpstr>Verdana</vt:lpstr>
      <vt:lpstr>Wingdings</vt:lpstr>
      <vt:lpstr>Office Theme</vt:lpstr>
      <vt:lpstr>PowerPoint Presentation</vt:lpstr>
      <vt:lpstr>Agenda</vt:lpstr>
      <vt:lpstr> Meeting objectives</vt:lpstr>
      <vt:lpstr>MTM - Objectives</vt:lpstr>
      <vt:lpstr>Recruitment DCs rights &amp; obligations  </vt:lpstr>
      <vt:lpstr>Assessment of Recruitments</vt:lpstr>
      <vt:lpstr>MSCA Doctoral Candidates (DCs)</vt:lpstr>
      <vt:lpstr>MSCA Doctoral Candidates (DCs)</vt:lpstr>
      <vt:lpstr>Reporting </vt:lpstr>
      <vt:lpstr>PowerPoint Presentation</vt:lpstr>
      <vt:lpstr>PowerPoint Presentation</vt:lpstr>
      <vt:lpstr>Roles and responsibilities - project implementation (Art.11) and reporting (Art.21) </vt:lpstr>
      <vt:lpstr>Project timeline</vt:lpstr>
      <vt:lpstr>PowerPoint Presentation</vt:lpstr>
      <vt:lpstr>Continuous reporting</vt:lpstr>
      <vt:lpstr>Mandatory reporting</vt:lpstr>
      <vt:lpstr>The 3 tables of the ‘Mobility’ tab</vt:lpstr>
      <vt:lpstr>Projects reviews (end RP1 and RP2)</vt:lpstr>
      <vt:lpstr>Cost categories</vt:lpstr>
      <vt:lpstr>Communication, Exploitation and Dissemination Synergies</vt:lpstr>
      <vt:lpstr>Contractual obligation</vt:lpstr>
      <vt:lpstr> Why communication, dissemination &amp; exploitation are important?</vt:lpstr>
      <vt:lpstr>What’s in it for you? </vt:lpstr>
      <vt:lpstr>Website &amp; other communication channels</vt:lpstr>
      <vt:lpstr>Publications</vt:lpstr>
      <vt:lpstr>Tips</vt:lpstr>
      <vt:lpstr>Useful links  and reference documents</vt:lpstr>
      <vt:lpstr>Useful links</vt:lpstr>
      <vt:lpstr>Other documents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POUMPALOVA Nina (REA)</cp:lastModifiedBy>
  <cp:revision>192</cp:revision>
  <dcterms:created xsi:type="dcterms:W3CDTF">2020-12-04T09:35:19Z</dcterms:created>
  <dcterms:modified xsi:type="dcterms:W3CDTF">2023-12-11T08:20:47Z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0x010100E98322858357ED4DB8ACEC003F271AA8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2022-05-20T18:44:27Z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c03a7590-4390-415a-a7c9-fc5e04b94ed6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